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5"/>
  </p:notesMasterIdLst>
  <p:handoutMasterIdLst>
    <p:handoutMasterId r:id="rId46"/>
  </p:handoutMasterIdLst>
  <p:sldIdLst>
    <p:sldId id="330" r:id="rId2"/>
    <p:sldId id="331" r:id="rId3"/>
    <p:sldId id="363" r:id="rId4"/>
    <p:sldId id="336" r:id="rId5"/>
    <p:sldId id="337" r:id="rId6"/>
    <p:sldId id="338" r:id="rId7"/>
    <p:sldId id="371" r:id="rId8"/>
    <p:sldId id="339" r:id="rId9"/>
    <p:sldId id="340" r:id="rId10"/>
    <p:sldId id="354" r:id="rId11"/>
    <p:sldId id="355" r:id="rId12"/>
    <p:sldId id="364" r:id="rId13"/>
    <p:sldId id="356" r:id="rId14"/>
    <p:sldId id="282" r:id="rId15"/>
    <p:sldId id="284" r:id="rId16"/>
    <p:sldId id="285" r:id="rId17"/>
    <p:sldId id="292" r:id="rId18"/>
    <p:sldId id="288" r:id="rId19"/>
    <p:sldId id="290" r:id="rId20"/>
    <p:sldId id="293" r:id="rId21"/>
    <p:sldId id="318" r:id="rId22"/>
    <p:sldId id="319" r:id="rId23"/>
    <p:sldId id="327" r:id="rId24"/>
    <p:sldId id="310" r:id="rId25"/>
    <p:sldId id="361" r:id="rId26"/>
    <p:sldId id="362" r:id="rId27"/>
    <p:sldId id="324" r:id="rId28"/>
    <p:sldId id="306" r:id="rId29"/>
    <p:sldId id="303" r:id="rId30"/>
    <p:sldId id="345" r:id="rId31"/>
    <p:sldId id="326" r:id="rId32"/>
    <p:sldId id="353" r:id="rId33"/>
    <p:sldId id="357" r:id="rId34"/>
    <p:sldId id="317" r:id="rId35"/>
    <p:sldId id="343" r:id="rId36"/>
    <p:sldId id="301" r:id="rId37"/>
    <p:sldId id="332" r:id="rId38"/>
    <p:sldId id="369" r:id="rId39"/>
    <p:sldId id="370" r:id="rId40"/>
    <p:sldId id="368" r:id="rId41"/>
    <p:sldId id="341" r:id="rId42"/>
    <p:sldId id="348" r:id="rId43"/>
    <p:sldId id="342" r:id="rId44"/>
  </p:sldIdLst>
  <p:sldSz cx="18288000" cy="10287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1685"/>
    <a:srgbClr val="20527A"/>
    <a:srgbClr val="FFC300"/>
    <a:srgbClr val="207AB6"/>
    <a:srgbClr val="207A52"/>
    <a:srgbClr val="FF3736"/>
    <a:srgbClr val="283173"/>
    <a:srgbClr val="FF6157"/>
    <a:srgbClr val="FF2B36"/>
    <a:srgbClr val="CC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5934" autoAdjust="0"/>
  </p:normalViewPr>
  <p:slideViewPr>
    <p:cSldViewPr snapToGrid="0" snapToObjects="1">
      <p:cViewPr varScale="1">
        <p:scale>
          <a:sx n="59" d="100"/>
          <a:sy n="59" d="100"/>
        </p:scale>
        <p:origin x="576" y="3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3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C7660-7C27-7241-8FCD-7EEA25A9566B}" type="datetime1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D7915-EACE-7949-BE2B-0258F6217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5163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EE48F-7BBB-274A-B21A-8A0CF3D27BD6}" type="datetime1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B022-FCD4-8146-81CF-E6B7B746C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116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86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5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085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803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012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489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56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118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037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964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944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756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303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808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667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608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47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037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061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45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895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253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838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67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E974D-A19C-4853-BE84-6579D38C8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D90B0D-7A12-4D1A-98DA-DB66CCAD3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CC2FF1-1F05-4782-997C-B87583FF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B463-B713-4727-8F99-39831605A671}" type="datetime1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9E49D2-523E-419B-A28A-65907F78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E78689-687D-425D-8C03-4BD2E9D2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5959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479F8-6B0F-41AE-A758-A48FD13D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B17472-0AFE-41B2-8643-D60AFEF77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E43431-435E-41BA-9370-E84BDC18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4E2F-A64B-4424-A5FF-6D7E6A606D4A}" type="datetime1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5A3FA2-A441-42E3-86DB-39FDC202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94C6E4-F14A-488A-B112-ED33FAF6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218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645A41-E968-402D-B2E0-FA11B017A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DE7B05-6FFF-4918-8E38-8126E3336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EC5F40-DCA8-403C-A63B-3618E8FF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FB04-B174-4053-8467-C1E0CF8078AB}" type="datetime1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0BBE5C-4845-4881-954C-D5436244B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025718-8FA3-409D-8768-24AF1DA5F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5972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15905831"/>
              </p:ext>
            </p:extLst>
          </p:nvPr>
        </p:nvGraphicFramePr>
        <p:xfrm>
          <a:off x="3" y="9083391"/>
          <a:ext cx="18298582" cy="1202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29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599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9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53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144000" marR="144000" marT="0" marB="756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1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21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2100" dirty="0"/>
                    </a:p>
                  </a:txBody>
                  <a:tcPr marL="144000" marR="0" marT="108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756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1196648" y="9441983"/>
            <a:ext cx="2027200" cy="411486"/>
          </a:xfrm>
        </p:spPr>
        <p:txBody>
          <a:bodyPr/>
          <a:lstStyle/>
          <a:p>
            <a:fld id="{7CB2A5ED-9551-4E17-837A-6F0FF05DB759}" type="datetime1">
              <a:rPr lang="fr-FR" smtClean="0"/>
              <a:t>29/09/2022</a:t>
            </a:fld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944198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1579102" y="744938"/>
            <a:ext cx="14745396" cy="9784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79101" y="374920"/>
            <a:ext cx="7243250" cy="4515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626519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86329095"/>
              </p:ext>
            </p:extLst>
          </p:nvPr>
        </p:nvGraphicFramePr>
        <p:xfrm>
          <a:off x="3" y="9083391"/>
          <a:ext cx="18298582" cy="1202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29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599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9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53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144000" marR="144000" marT="0" marB="756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1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21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2100" dirty="0"/>
                    </a:p>
                  </a:txBody>
                  <a:tcPr marL="144000" marR="0" marT="108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756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Espace réservé pour une image  4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8287998" cy="94662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1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1196648" y="9441983"/>
            <a:ext cx="2027200" cy="411486"/>
          </a:xfrm>
        </p:spPr>
        <p:txBody>
          <a:bodyPr/>
          <a:lstStyle/>
          <a:p>
            <a:fld id="{8538B6D2-4504-486D-B6AF-B26F44496CCA}" type="datetime1">
              <a:rPr lang="fr-FR" smtClean="0"/>
              <a:t>29/09/2022</a:t>
            </a:fld>
            <a:endParaRPr lang="fr-FR" dirty="0"/>
          </a:p>
        </p:txBody>
      </p:sp>
      <p:sp>
        <p:nvSpPr>
          <p:cNvPr id="1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1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944198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1579102" y="744938"/>
            <a:ext cx="14745396" cy="9784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79101" y="374920"/>
            <a:ext cx="7243250" cy="4515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885377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84755867"/>
              </p:ext>
            </p:extLst>
          </p:nvPr>
        </p:nvGraphicFramePr>
        <p:xfrm>
          <a:off x="3" y="9083393"/>
          <a:ext cx="18298582" cy="1202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29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599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9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53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144000" marR="144000" marT="0" marB="756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1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21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2100" dirty="0"/>
                    </a:p>
                  </a:txBody>
                  <a:tcPr marL="144000" marR="0" marT="108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756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Espace réservé pour une image  4"/>
          <p:cNvSpPr>
            <a:spLocks noGrp="1"/>
          </p:cNvSpPr>
          <p:nvPr>
            <p:ph type="pic" sz="quarter" idx="16" hasCustomPrompt="1"/>
          </p:nvPr>
        </p:nvSpPr>
        <p:spPr>
          <a:xfrm>
            <a:off x="9347201" y="0"/>
            <a:ext cx="8940798" cy="94662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16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1196648" y="9441983"/>
            <a:ext cx="2027200" cy="411486"/>
          </a:xfrm>
        </p:spPr>
        <p:txBody>
          <a:bodyPr/>
          <a:lstStyle/>
          <a:p>
            <a:fld id="{180247E1-3B0D-4D20-9909-408A2F328BDC}" type="datetime1">
              <a:rPr lang="fr-FR" smtClean="0"/>
              <a:t>29/09/2022</a:t>
            </a:fld>
            <a:endParaRPr lang="fr-FR" dirty="0"/>
          </a:p>
        </p:txBody>
      </p:sp>
      <p:sp>
        <p:nvSpPr>
          <p:cNvPr id="17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18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944198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1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1579102" y="744938"/>
            <a:ext cx="14745396" cy="9784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2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79101" y="374920"/>
            <a:ext cx="7243250" cy="4515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431695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72212156"/>
              </p:ext>
            </p:extLst>
          </p:nvPr>
        </p:nvGraphicFramePr>
        <p:xfrm>
          <a:off x="3" y="9083393"/>
          <a:ext cx="18298582" cy="1202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29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599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9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53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144000" marR="144000" marT="0" marB="756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1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21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2100" dirty="0"/>
                    </a:p>
                  </a:txBody>
                  <a:tcPr marL="144000" marR="0" marT="108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756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Espace réservé pour une image  4"/>
          <p:cNvSpPr>
            <a:spLocks noGrp="1"/>
          </p:cNvSpPr>
          <p:nvPr>
            <p:ph type="pic" sz="quarter" idx="18" hasCustomPrompt="1"/>
          </p:nvPr>
        </p:nvSpPr>
        <p:spPr>
          <a:xfrm>
            <a:off x="10958285" y="0"/>
            <a:ext cx="7329714" cy="94662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15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1196648" y="9441983"/>
            <a:ext cx="2027200" cy="411486"/>
          </a:xfrm>
        </p:spPr>
        <p:txBody>
          <a:bodyPr/>
          <a:lstStyle/>
          <a:p>
            <a:fld id="{BB0C3880-02E6-4E37-B058-226AD9BB9388}" type="datetime1">
              <a:rPr lang="fr-FR" smtClean="0"/>
              <a:t>29/09/2022</a:t>
            </a:fld>
            <a:endParaRPr lang="fr-FR" dirty="0"/>
          </a:p>
        </p:txBody>
      </p:sp>
      <p:sp>
        <p:nvSpPr>
          <p:cNvPr id="16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944198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1579102" y="744938"/>
            <a:ext cx="14745396" cy="9784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1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79101" y="374920"/>
            <a:ext cx="7243250" cy="4515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61864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956070"/>
              </p:ext>
            </p:extLst>
          </p:nvPr>
        </p:nvGraphicFramePr>
        <p:xfrm>
          <a:off x="3" y="9083393"/>
          <a:ext cx="18298582" cy="1202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29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599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9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53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144000" marR="144000" marT="0" marB="756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1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21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2100" dirty="0"/>
                    </a:p>
                  </a:txBody>
                  <a:tcPr marL="144000" marR="0" marT="108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756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Espace réservé pour une image  10"/>
          <p:cNvSpPr>
            <a:spLocks noGrp="1"/>
          </p:cNvSpPr>
          <p:nvPr>
            <p:ph type="pic" sz="quarter" idx="14" hasCustomPrompt="1"/>
          </p:nvPr>
        </p:nvSpPr>
        <p:spPr>
          <a:xfrm>
            <a:off x="1800135" y="3448050"/>
            <a:ext cx="7058026" cy="5203032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3" hasCustomPrompt="1"/>
          </p:nvPr>
        </p:nvSpPr>
        <p:spPr>
          <a:xfrm>
            <a:off x="9747251" y="3448050"/>
            <a:ext cx="7058026" cy="5203032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8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1196648" y="9441983"/>
            <a:ext cx="2027200" cy="411486"/>
          </a:xfrm>
        </p:spPr>
        <p:txBody>
          <a:bodyPr/>
          <a:lstStyle/>
          <a:p>
            <a:fld id="{1EA82D58-65E6-436A-8D59-D0BA64E9579D}" type="datetime1">
              <a:rPr lang="fr-FR" smtClean="0"/>
              <a:t>29/09/2022</a:t>
            </a:fld>
            <a:endParaRPr lang="fr-FR" dirty="0"/>
          </a:p>
        </p:txBody>
      </p:sp>
      <p:sp>
        <p:nvSpPr>
          <p:cNvPr id="19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20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944198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579102" y="744938"/>
            <a:ext cx="14745396" cy="9784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79101" y="374920"/>
            <a:ext cx="7243250" cy="4515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984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8083188"/>
              </p:ext>
            </p:extLst>
          </p:nvPr>
        </p:nvGraphicFramePr>
        <p:xfrm>
          <a:off x="3" y="9083393"/>
          <a:ext cx="18298582" cy="1202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29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599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9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53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144000" marR="144000" marT="0" marB="756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1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21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2100" dirty="0"/>
                    </a:p>
                  </a:txBody>
                  <a:tcPr marL="144000" marR="0" marT="108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700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40">
                <a:tc gridSpan="12">
                  <a:txBody>
                    <a:bodyPr/>
                    <a:lstStyle/>
                    <a:p>
                      <a:pPr algn="ctr"/>
                      <a:endParaRPr lang="fr-FR" sz="2100" dirty="0">
                        <a:latin typeface="Unistra A"/>
                        <a:cs typeface="Unistra A"/>
                      </a:endParaRPr>
                    </a:p>
                  </a:txBody>
                  <a:tcPr marL="0" marR="0" marT="0" marB="756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Espace réservé pour une image 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4826" y="5600700"/>
            <a:ext cx="4292600" cy="316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4" hasCustomPrompt="1"/>
          </p:nvPr>
        </p:nvSpPr>
        <p:spPr>
          <a:xfrm>
            <a:off x="7008964" y="5600700"/>
            <a:ext cx="4292600" cy="316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5" name="Espace réservé pour une image  12"/>
          <p:cNvSpPr>
            <a:spLocks noGrp="1"/>
          </p:cNvSpPr>
          <p:nvPr>
            <p:ph type="pic" sz="quarter" idx="15" hasCustomPrompt="1"/>
          </p:nvPr>
        </p:nvSpPr>
        <p:spPr>
          <a:xfrm>
            <a:off x="12233988" y="5600700"/>
            <a:ext cx="4292600" cy="316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9909000"/>
            <a:ext cx="18288000" cy="37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19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1196648" y="9441983"/>
            <a:ext cx="2027200" cy="411486"/>
          </a:xfrm>
        </p:spPr>
        <p:txBody>
          <a:bodyPr/>
          <a:lstStyle/>
          <a:p>
            <a:fld id="{8E4001B4-AE34-40A9-8D40-05C3D5E6637E}" type="datetime1">
              <a:rPr lang="fr-FR" smtClean="0"/>
              <a:t>29/09/2022</a:t>
            </a:fld>
            <a:endParaRPr lang="fr-FR" dirty="0"/>
          </a:p>
        </p:txBody>
      </p:sp>
      <p:sp>
        <p:nvSpPr>
          <p:cNvPr id="20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2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944198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1579102" y="744938"/>
            <a:ext cx="14745396" cy="9784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4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1579101" y="374920"/>
            <a:ext cx="7243250" cy="4515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285699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AD509-2E9A-4238-8D64-E5331E65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0B239A-1834-4068-B5E6-C399C62FF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1A0FAF-C8B7-44E0-ABAF-3F432A91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A9946-D376-4BC5-B1D6-84C70997EEDC}" type="datetime1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813848-3A21-4791-9225-87E0B53E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D6801-D90E-410C-9DA9-50B257F1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739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24EA6-7998-4983-B7AF-BD144962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845AD6-39E6-41B2-8C91-300D1778A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1C30DB-5F0F-40C5-ADB8-15B999B2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2CCA-A689-43EC-84F8-998A93A8941E}" type="datetime1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53BCCE-E4F9-40DD-8096-8167B25E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C7F5C8-C019-407F-9F0F-827A3718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82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492CA-D360-4A75-B908-BBF84CB4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4FAC65-74EB-48B6-840A-89DEE63F6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9AE2EF-122E-4E3D-A586-83D549BEF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D821F2-E6BA-4C20-9714-B33AF0A0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3E92-DFA1-4F54-8F0D-686C8ED3426F}" type="datetime1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74C9FF-E724-42A6-91CF-CA7F62BA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32EEC8-03BC-444A-857B-4518ACE7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28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F83F0-98F5-4E02-A16F-D38F2865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AE6FB0-E891-4332-B61C-446C4EA7D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FAFC44-F699-464F-8204-1525CE66B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B59DC0-570C-46AC-A1BC-A35E4299E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CEDD30-C94D-4BFE-B394-228911EE1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18609C1-1AA9-4AD0-B2BA-85DB9BB2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0A58-48BA-45A0-888E-01217FE6C961}" type="datetime1">
              <a:rPr lang="fr-FR" smtClean="0"/>
              <a:t>29/09/2022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82D9B6-19FF-4C35-BE40-46A20BEA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5CD6551-2BBD-4854-87D1-54C13547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953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ADD94-BA51-44EF-A347-7618B817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4C3DAE-24B0-4A6D-8535-0F02BCCAD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23F3C-B6D3-4198-9371-643A55C2442D}" type="datetime1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826397-83E9-4358-9622-56491563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C6EE1D-4576-4169-A460-12485179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891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679F5C-8F6B-49D8-907C-237A00E1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9BFDD-686E-49D0-BC31-B6F116BE3F34}" type="datetime1">
              <a:rPr lang="fr-FR" smtClean="0"/>
              <a:t>29/09/2022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659789-A0BF-405F-9FD6-FCA755DC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0A198-9C8A-4929-BCC1-959A586E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6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376AD-423E-4C9F-8868-64331435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4105B9-150F-4EC3-895F-E22326B84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F2F2C1-68CE-4002-883B-D836CCB27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72F66F-5EB1-42AF-89A9-A52490F1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0932-B3BD-4CA8-A37F-B13DC2FF0B97}" type="datetime1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C7953E-2AA0-4DC4-A7B8-6FF2514A2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A7CA52-9D45-4776-8BFE-F1E46575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27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F27512-F99F-4723-BC11-8CC75903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3228A8-AF49-415C-BB92-42F12C2C3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901205-10F2-4AAD-9B1E-8BBC2F404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B9513D-1B87-4B4D-8A2F-7E9DBD2BE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8439-5308-4390-A885-59AB4912A5D3}" type="datetime1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0C3496-D9F4-4878-8B3F-56993612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BBE436-8500-4A77-B015-F03DBF91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212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E4F5E-C424-45E6-AEDA-190556DF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0E4E32-B0DB-429F-B43E-ADC745207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10C622-0BDD-4489-896E-139538386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6F7FB-F3FB-4C63-A6F1-3C7517E78027}" type="datetime1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CADE7-E430-427E-BBC5-A99145BD0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Journées d'étude "Penser et élaborer un dispositif EàD"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CFAF0D-84F8-4A65-8EDE-A3FDE6BB2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170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d.unistra.fr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42DA461E-5664-47D9-8900-83AD74CEC912}"/>
              </a:ext>
            </a:extLst>
          </p:cNvPr>
          <p:cNvSpPr txBox="1">
            <a:spLocks/>
          </p:cNvSpPr>
          <p:nvPr/>
        </p:nvSpPr>
        <p:spPr>
          <a:xfrm>
            <a:off x="1332412" y="785458"/>
            <a:ext cx="15492548" cy="1714500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Journées d’étude</a:t>
            </a:r>
          </a:p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« Penser et élaborer un dispositif </a:t>
            </a:r>
            <a:r>
              <a:rPr lang="fr-FR" sz="7200" b="1" dirty="0" err="1">
                <a:solidFill>
                  <a:srgbClr val="20527A"/>
                </a:solidFill>
                <a:latin typeface="Unistra A" panose="02000503030000020000" pitchFamily="2" charset="0"/>
              </a:rPr>
              <a:t>EàD</a:t>
            </a: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 »</a:t>
            </a:r>
          </a:p>
          <a:p>
            <a:pPr algn="ctr">
              <a:buSzPct val="100000"/>
              <a:defRPr/>
            </a:pPr>
            <a:endParaRPr lang="fr-FR" sz="7200" dirty="0">
              <a:solidFill>
                <a:srgbClr val="20527A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76A5EAF0-FF6A-48CD-89D9-F95C1F97700F}"/>
              </a:ext>
            </a:extLst>
          </p:cNvPr>
          <p:cNvSpPr txBox="1">
            <a:spLocks/>
          </p:cNvSpPr>
          <p:nvPr/>
        </p:nvSpPr>
        <p:spPr>
          <a:xfrm>
            <a:off x="3089680" y="2829660"/>
            <a:ext cx="11978012" cy="4654168"/>
          </a:xfrm>
          <a:prstGeom prst="rect">
            <a:avLst/>
          </a:prstGeom>
        </p:spPr>
        <p:txBody>
          <a:bodyPr lIns="13716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fr-FR" sz="4400" b="0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algn="l"/>
            <a:r>
              <a:rPr lang="fr-FR" sz="4400" b="0" dirty="0">
                <a:solidFill>
                  <a:srgbClr val="002060"/>
                </a:solidFill>
                <a:latin typeface="Unistra C" panose="02000503030000020000" pitchFamily="2" charset="0"/>
              </a:rPr>
              <a:t>Université de Strasbourg </a:t>
            </a:r>
            <a:r>
              <a:rPr lang="fr-FR" sz="4400" dirty="0">
                <a:solidFill>
                  <a:srgbClr val="002060"/>
                </a:solidFill>
                <a:latin typeface="Unistra C" panose="02000503030000020000" pitchFamily="2" charset="0"/>
              </a:rPr>
              <a:t> </a:t>
            </a:r>
          </a:p>
          <a:p>
            <a:pPr algn="l"/>
            <a:r>
              <a:rPr lang="fr-FR" sz="4400" b="0" dirty="0">
                <a:solidFill>
                  <a:srgbClr val="002060"/>
                </a:solidFill>
                <a:latin typeface="Unistra C" panose="02000503030000020000" pitchFamily="2" charset="0"/>
              </a:rPr>
              <a:t>En présence au Collège doctoral européen et en visioconférence</a:t>
            </a:r>
          </a:p>
          <a:p>
            <a:pPr algn="l"/>
            <a:r>
              <a:rPr lang="fr-FR" sz="4400" b="0" dirty="0">
                <a:solidFill>
                  <a:srgbClr val="002060"/>
                </a:solidFill>
                <a:latin typeface="Unistra C" panose="02000503030000020000" pitchFamily="2" charset="0"/>
              </a:rPr>
              <a:t>28 septembre 2022</a:t>
            </a:r>
            <a:endParaRPr lang="en-US" sz="4400" b="0" dirty="0">
              <a:solidFill>
                <a:srgbClr val="002060"/>
              </a:solidFill>
              <a:latin typeface="Unistra C" panose="02000503030000020000" pitchFamily="2" charset="0"/>
            </a:endParaRPr>
          </a:p>
        </p:txBody>
      </p:sp>
      <p:pic>
        <p:nvPicPr>
          <p:cNvPr id="85" name="Image 13">
            <a:extLst>
              <a:ext uri="{FF2B5EF4-FFF2-40B4-BE49-F238E27FC236}">
                <a16:creationId xmlns:a16="http://schemas.microsoft.com/office/drawing/2014/main" id="{B476CF4A-B2BA-48FA-A8E6-02E54B2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7ACEA7C-6B53-42D0-8B53-2BF5718F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30F43E5-AB48-416B-A933-0D9AE8E6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8471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42DA461E-5664-47D9-8900-83AD74CEC912}"/>
              </a:ext>
            </a:extLst>
          </p:cNvPr>
          <p:cNvSpPr txBox="1">
            <a:spLocks/>
          </p:cNvSpPr>
          <p:nvPr/>
        </p:nvSpPr>
        <p:spPr>
          <a:xfrm>
            <a:off x="5411785" y="1311054"/>
            <a:ext cx="7242758" cy="899650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100000"/>
              <a:defRPr/>
            </a:pPr>
            <a:r>
              <a:rPr lang="fr-FR" sz="6000" b="1" dirty="0">
                <a:solidFill>
                  <a:srgbClr val="20527A"/>
                </a:solidFill>
                <a:latin typeface="Unistra A" panose="02000503030000020000" pitchFamily="2" charset="0"/>
              </a:rPr>
              <a:t>Pause déjeuner</a:t>
            </a:r>
            <a:endParaRPr lang="fr-FR" sz="6000" dirty="0">
              <a:solidFill>
                <a:srgbClr val="002060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76A5EAF0-FF6A-48CD-89D9-F95C1F97700F}"/>
              </a:ext>
            </a:extLst>
          </p:cNvPr>
          <p:cNvSpPr txBox="1">
            <a:spLocks/>
          </p:cNvSpPr>
          <p:nvPr/>
        </p:nvSpPr>
        <p:spPr>
          <a:xfrm>
            <a:off x="10363201" y="3324513"/>
            <a:ext cx="6137563" cy="2913192"/>
          </a:xfrm>
          <a:prstGeom prst="rect">
            <a:avLst/>
          </a:prstGeom>
        </p:spPr>
        <p:txBody>
          <a:bodyPr lIns="13716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r-FR" sz="4000" b="0" dirty="0">
                <a:solidFill>
                  <a:srgbClr val="002060"/>
                </a:solidFill>
                <a:latin typeface="Unistra C" panose="02000503030000020000" pitchFamily="2" charset="0"/>
              </a:rPr>
              <a:t>De 12h à 14h</a:t>
            </a:r>
          </a:p>
          <a:p>
            <a:pPr algn="l"/>
            <a:endParaRPr lang="fr-FR" sz="4000" b="0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algn="l"/>
            <a:r>
              <a:rPr lang="fr-FR" sz="4000" b="0" dirty="0">
                <a:solidFill>
                  <a:srgbClr val="002060"/>
                </a:solidFill>
                <a:latin typeface="Unistra C" panose="02000503030000020000" pitchFamily="2" charset="0"/>
              </a:rPr>
              <a:t>Buffet à l’étage</a:t>
            </a:r>
          </a:p>
          <a:p>
            <a:pPr algn="l"/>
            <a:endParaRPr lang="fr-FR" sz="4000" b="0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algn="l"/>
            <a:r>
              <a:rPr lang="fr-FR" sz="4000" b="0" dirty="0">
                <a:solidFill>
                  <a:srgbClr val="002060"/>
                </a:solidFill>
                <a:latin typeface="Unistra C" panose="02000503030000020000" pitchFamily="2" charset="0"/>
              </a:rPr>
              <a:t>Bon appétit !</a:t>
            </a:r>
          </a:p>
        </p:txBody>
      </p:sp>
      <p:pic>
        <p:nvPicPr>
          <p:cNvPr id="85" name="Image 13">
            <a:extLst>
              <a:ext uri="{FF2B5EF4-FFF2-40B4-BE49-F238E27FC236}">
                <a16:creationId xmlns:a16="http://schemas.microsoft.com/office/drawing/2014/main" id="{B476CF4A-B2BA-48FA-A8E6-02E54B2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7ACEA7C-6B53-42D0-8B53-2BF5718F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30F43E5-AB48-416B-A933-0D9AE8E6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10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886" y="3050967"/>
            <a:ext cx="6695333" cy="364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42DA461E-5664-47D9-8900-83AD74CEC912}"/>
              </a:ext>
            </a:extLst>
          </p:cNvPr>
          <p:cNvSpPr txBox="1">
            <a:spLocks/>
          </p:cNvSpPr>
          <p:nvPr/>
        </p:nvSpPr>
        <p:spPr>
          <a:xfrm>
            <a:off x="1332412" y="785458"/>
            <a:ext cx="15492548" cy="1714500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Journées d’étude</a:t>
            </a:r>
          </a:p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« Penser et élaborer un dispositif </a:t>
            </a:r>
            <a:r>
              <a:rPr lang="fr-FR" sz="7200" b="1" dirty="0" err="1">
                <a:solidFill>
                  <a:srgbClr val="20527A"/>
                </a:solidFill>
                <a:latin typeface="Unistra A" panose="02000503030000020000" pitchFamily="2" charset="0"/>
              </a:rPr>
              <a:t>EàD</a:t>
            </a: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 »</a:t>
            </a:r>
          </a:p>
          <a:p>
            <a:pPr algn="ctr">
              <a:buSzPct val="100000"/>
              <a:defRPr/>
            </a:pPr>
            <a:endParaRPr lang="fr-FR" sz="7200" dirty="0">
              <a:solidFill>
                <a:srgbClr val="20527A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76A5EAF0-FF6A-48CD-89D9-F95C1F97700F}"/>
              </a:ext>
            </a:extLst>
          </p:cNvPr>
          <p:cNvSpPr txBox="1">
            <a:spLocks/>
          </p:cNvSpPr>
          <p:nvPr/>
        </p:nvSpPr>
        <p:spPr>
          <a:xfrm>
            <a:off x="3089680" y="2829660"/>
            <a:ext cx="11978012" cy="4654168"/>
          </a:xfrm>
          <a:prstGeom prst="rect">
            <a:avLst/>
          </a:prstGeom>
        </p:spPr>
        <p:txBody>
          <a:bodyPr lIns="13716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fr-FR" sz="4400" b="0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algn="l"/>
            <a:r>
              <a:rPr lang="fr-FR" sz="4400" b="0" dirty="0">
                <a:solidFill>
                  <a:srgbClr val="002060"/>
                </a:solidFill>
                <a:latin typeface="Unistra C" panose="02000503030000020000" pitchFamily="2" charset="0"/>
              </a:rPr>
              <a:t>Université de Strasbourg </a:t>
            </a:r>
            <a:r>
              <a:rPr lang="fr-FR" sz="4400" dirty="0">
                <a:solidFill>
                  <a:srgbClr val="002060"/>
                </a:solidFill>
                <a:latin typeface="Unistra C" panose="02000503030000020000" pitchFamily="2" charset="0"/>
              </a:rPr>
              <a:t> </a:t>
            </a:r>
          </a:p>
          <a:p>
            <a:pPr algn="l"/>
            <a:r>
              <a:rPr lang="fr-FR" sz="4400" b="0" dirty="0">
                <a:solidFill>
                  <a:srgbClr val="002060"/>
                </a:solidFill>
                <a:latin typeface="Unistra C" panose="02000503030000020000" pitchFamily="2" charset="0"/>
              </a:rPr>
              <a:t>En présence au Collège doctoral européen et en visioconférence</a:t>
            </a:r>
          </a:p>
          <a:p>
            <a:pPr algn="l"/>
            <a:r>
              <a:rPr lang="fr-FR" sz="4400" b="0" dirty="0">
                <a:solidFill>
                  <a:srgbClr val="002060"/>
                </a:solidFill>
                <a:latin typeface="Unistra C" panose="02000503030000020000" pitchFamily="2" charset="0"/>
              </a:rPr>
              <a:t>28 septembre 2022</a:t>
            </a:r>
            <a:endParaRPr lang="en-US" sz="4400" b="0" dirty="0">
              <a:solidFill>
                <a:srgbClr val="002060"/>
              </a:solidFill>
              <a:latin typeface="Unistra C" panose="02000503030000020000" pitchFamily="2" charset="0"/>
            </a:endParaRPr>
          </a:p>
        </p:txBody>
      </p:sp>
      <p:pic>
        <p:nvPicPr>
          <p:cNvPr id="85" name="Image 13">
            <a:extLst>
              <a:ext uri="{FF2B5EF4-FFF2-40B4-BE49-F238E27FC236}">
                <a16:creationId xmlns:a16="http://schemas.microsoft.com/office/drawing/2014/main" id="{B476CF4A-B2BA-48FA-A8E6-02E54B2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7ACEA7C-6B53-42D0-8B53-2BF5718F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30F43E5-AB48-416B-A933-0D9AE8E6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11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38299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42DA461E-5664-47D9-8900-83AD74CEC912}"/>
              </a:ext>
            </a:extLst>
          </p:cNvPr>
          <p:cNvSpPr txBox="1">
            <a:spLocks/>
          </p:cNvSpPr>
          <p:nvPr/>
        </p:nvSpPr>
        <p:spPr>
          <a:xfrm>
            <a:off x="1332412" y="911890"/>
            <a:ext cx="15492548" cy="1714500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Journées d’étude</a:t>
            </a:r>
          </a:p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« Penser et élaborer un dispositif </a:t>
            </a:r>
            <a:r>
              <a:rPr lang="fr-FR" sz="7200" b="1" dirty="0" err="1">
                <a:solidFill>
                  <a:srgbClr val="20527A"/>
                </a:solidFill>
                <a:latin typeface="Unistra A" panose="02000503030000020000" pitchFamily="2" charset="0"/>
              </a:rPr>
              <a:t>EàD</a:t>
            </a: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 »</a:t>
            </a:r>
          </a:p>
          <a:p>
            <a:pPr algn="ctr">
              <a:buSzPct val="100000"/>
              <a:defRPr/>
            </a:pPr>
            <a:endParaRPr lang="fr-FR" sz="7200" dirty="0">
              <a:solidFill>
                <a:srgbClr val="20527A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85" name="Image 13">
            <a:extLst>
              <a:ext uri="{FF2B5EF4-FFF2-40B4-BE49-F238E27FC236}">
                <a16:creationId xmlns:a16="http://schemas.microsoft.com/office/drawing/2014/main" id="{B476CF4A-B2BA-48FA-A8E6-02E54B2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7ACEA7C-6B53-42D0-8B53-2BF5718F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30F43E5-AB48-416B-A933-0D9AE8E6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64597" y="7550331"/>
            <a:ext cx="2990146" cy="175755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12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6923" y="3456903"/>
            <a:ext cx="1580605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Programme de l’après-midi : 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sp>
        <p:nvSpPr>
          <p:cNvPr id="3" name="Rectangle 2"/>
          <p:cNvSpPr/>
          <p:nvPr/>
        </p:nvSpPr>
        <p:spPr>
          <a:xfrm>
            <a:off x="1866923" y="4080047"/>
            <a:ext cx="153819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14h-14h45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Présentation et bilan du projet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IdEx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Unistra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14h45-15h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Discussion et échanges 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Pause 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15h15-16h15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Table ronde « Penser et élaborer un dispositif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(aspects réglementaire, administratif et pédagogique) »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16h15 - 17h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Synthèse </a:t>
            </a:r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collaborative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et clôture de la journée</a:t>
            </a:r>
          </a:p>
        </p:txBody>
      </p:sp>
    </p:spTree>
    <p:extLst>
      <p:ext uri="{BB962C8B-B14F-4D97-AF65-F5344CB8AC3E}">
        <p14:creationId xmlns:p14="http://schemas.microsoft.com/office/powerpoint/2010/main" val="124191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13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99200" y="4178476"/>
            <a:ext cx="16629017" cy="1280874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Présentation</a:t>
            </a:r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et </a:t>
            </a:r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bilan</a:t>
            </a:r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du </a:t>
            </a:r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projet</a:t>
            </a:r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</a:t>
            </a:r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IdEx</a:t>
            </a:r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</a:t>
            </a:r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EàD</a:t>
            </a:r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</a:t>
            </a:r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Unistra</a:t>
            </a:r>
            <a:endParaRPr lang="en-US" sz="4800" b="1" spc="3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  <a:cs typeface="TisaSansPro" panose="020B0504020101010102" pitchFamily="34" charset="0"/>
            </a:endParaRP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2144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14</a:t>
            </a:fld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2" name="Espace réservé pour une image  2" descr="Une image contenant texte, extérieur, scène, cité&#10;&#10;Description générée automatiquement">
            <a:extLst>
              <a:ext uri="{FF2B5EF4-FFF2-40B4-BE49-F238E27FC236}">
                <a16:creationId xmlns:a16="http://schemas.microsoft.com/office/drawing/2014/main" id="{24118782-3337-4CD3-81B3-36E013FD7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r="12320"/>
          <a:stretch>
            <a:fillRect/>
          </a:stretch>
        </p:blipFill>
        <p:spPr>
          <a:xfrm>
            <a:off x="126355" y="3086100"/>
            <a:ext cx="8257978" cy="4114800"/>
          </a:xfrm>
          <a:prstGeom prst="rect">
            <a:avLst/>
          </a:pr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B940E413-A21E-4195-8743-E760074B122B}"/>
              </a:ext>
            </a:extLst>
          </p:cNvPr>
          <p:cNvSpPr/>
          <p:nvPr/>
        </p:nvSpPr>
        <p:spPr>
          <a:xfrm>
            <a:off x="5760592" y="3086100"/>
            <a:ext cx="12527408" cy="4114800"/>
          </a:xfrm>
          <a:custGeom>
            <a:avLst/>
            <a:gdLst>
              <a:gd name="connsiteX0" fmla="*/ 2497373 w 12527408"/>
              <a:gd name="connsiteY0" fmla="*/ 0 h 4114800"/>
              <a:gd name="connsiteX1" fmla="*/ 12527408 w 12527408"/>
              <a:gd name="connsiteY1" fmla="*/ 0 h 4114800"/>
              <a:gd name="connsiteX2" fmla="*/ 12527408 w 12527408"/>
              <a:gd name="connsiteY2" fmla="*/ 4114800 h 4114800"/>
              <a:gd name="connsiteX3" fmla="*/ 0 w 12527408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408" h="4114800">
                <a:moveTo>
                  <a:pt x="2497373" y="0"/>
                </a:moveTo>
                <a:lnTo>
                  <a:pt x="12527408" y="0"/>
                </a:lnTo>
                <a:lnTo>
                  <a:pt x="12527408" y="4114800"/>
                </a:lnTo>
                <a:lnTo>
                  <a:pt x="0" y="411480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05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D6D0A8F-4228-42C5-A392-659AD388BE57}"/>
              </a:ext>
            </a:extLst>
          </p:cNvPr>
          <p:cNvSpPr txBox="1"/>
          <p:nvPr/>
        </p:nvSpPr>
        <p:spPr>
          <a:xfrm>
            <a:off x="9005454" y="3388402"/>
            <a:ext cx="496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2060"/>
                </a:solidFill>
                <a:latin typeface="Unistra A" panose="02000503030000020000" pitchFamily="2" charset="0"/>
              </a:rPr>
              <a:t>Introduction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4817BD0-76A8-4C6C-9850-76F515858F43}"/>
              </a:ext>
            </a:extLst>
          </p:cNvPr>
          <p:cNvSpPr txBox="1"/>
          <p:nvPr/>
        </p:nvSpPr>
        <p:spPr>
          <a:xfrm>
            <a:off x="9005454" y="3953947"/>
            <a:ext cx="569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2060"/>
                </a:solidFill>
                <a:latin typeface="Unistra A" panose="02000503030000020000" pitchFamily="2" charset="0"/>
              </a:rPr>
              <a:t>Présentation du projet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769E0F7-0453-4A38-958E-EB269B4B8E5C}"/>
              </a:ext>
            </a:extLst>
          </p:cNvPr>
          <p:cNvSpPr txBox="1"/>
          <p:nvPr/>
        </p:nvSpPr>
        <p:spPr>
          <a:xfrm>
            <a:off x="9005454" y="4584102"/>
            <a:ext cx="5320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2060"/>
                </a:solidFill>
                <a:latin typeface="Unistra A" panose="02000503030000020000" pitchFamily="2" charset="0"/>
              </a:rPr>
              <a:t>Visibilité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4455ECB-3C7C-496F-9BD9-5FBF195E1803}"/>
              </a:ext>
            </a:extLst>
          </p:cNvPr>
          <p:cNvSpPr txBox="1"/>
          <p:nvPr/>
        </p:nvSpPr>
        <p:spPr>
          <a:xfrm>
            <a:off x="9005454" y="5214257"/>
            <a:ext cx="635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2060"/>
                </a:solidFill>
                <a:latin typeface="Unistra A" panose="02000503030000020000" pitchFamily="2" charset="0"/>
              </a:rPr>
              <a:t>Montée en compétences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4817BD0-76A8-4C6C-9850-76F515858F43}"/>
              </a:ext>
            </a:extLst>
          </p:cNvPr>
          <p:cNvSpPr txBox="1"/>
          <p:nvPr/>
        </p:nvSpPr>
        <p:spPr>
          <a:xfrm>
            <a:off x="9005454" y="5922143"/>
            <a:ext cx="756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2060"/>
                </a:solidFill>
                <a:latin typeface="Unistra A" panose="02000503030000020000" pitchFamily="2" charset="0"/>
              </a:rPr>
              <a:t>Communauté de pratiques </a:t>
            </a:r>
            <a:r>
              <a:rPr lang="fr-FR" sz="4000" dirty="0" err="1">
                <a:solidFill>
                  <a:srgbClr val="002060"/>
                </a:solidFill>
                <a:latin typeface="Unistra A" panose="02000503030000020000" pitchFamily="2" charset="0"/>
              </a:rPr>
              <a:t>EàD</a:t>
            </a:r>
            <a:endParaRPr lang="fr-FR" sz="4000" dirty="0">
              <a:solidFill>
                <a:srgbClr val="002060"/>
              </a:solidFill>
              <a:latin typeface="Unistra A" panose="0200050303000002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817BD0-76A8-4C6C-9850-76F515858F43}"/>
              </a:ext>
            </a:extLst>
          </p:cNvPr>
          <p:cNvSpPr txBox="1"/>
          <p:nvPr/>
        </p:nvSpPr>
        <p:spPr>
          <a:xfrm>
            <a:off x="9005454" y="6595816"/>
            <a:ext cx="6589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2060"/>
                </a:solidFill>
                <a:latin typeface="Unistra A" panose="02000503030000020000" pitchFamily="2" charset="0"/>
              </a:rPr>
              <a:t>Bilan</a:t>
            </a:r>
          </a:p>
        </p:txBody>
      </p:sp>
      <p:sp>
        <p:nvSpPr>
          <p:cNvPr id="1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709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15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6428510" y="3575198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1. INTRODUCTION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3719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16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1953492" y="2853366"/>
            <a:ext cx="16334508" cy="1280874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2. PRÉSENTATION DU PROJET </a:t>
            </a:r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IdEx</a:t>
            </a:r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</a:t>
            </a:r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EàD</a:t>
            </a:r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</a:t>
            </a:r>
            <a:r>
              <a:rPr lang="en-US" sz="4800" b="1" spc="3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Unistra</a:t>
            </a:r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638" y="4463188"/>
            <a:ext cx="4829282" cy="358096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3416" y="4463189"/>
            <a:ext cx="4962151" cy="35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8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17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8977081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2. PRÉSENTATION DU PROJET</a:t>
            </a:r>
          </a:p>
        </p:txBody>
      </p:sp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95203422-B41D-4D2E-97DB-38225F3F8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67" y="4799110"/>
            <a:ext cx="4799176" cy="1884777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BE1DE0-6F59-4FE7-AB9D-C718EC4BB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2" y="7306855"/>
            <a:ext cx="4620172" cy="1826088"/>
          </a:xfrm>
          <a:prstGeom prst="rect">
            <a:avLst/>
          </a:prstGeom>
        </p:spPr>
      </p:pic>
      <p:pic>
        <p:nvPicPr>
          <p:cNvPr id="10" name="Image 9" descr="Une image contenant table&#10;&#10;Description générée automatiquement">
            <a:extLst>
              <a:ext uri="{FF2B5EF4-FFF2-40B4-BE49-F238E27FC236}">
                <a16:creationId xmlns:a16="http://schemas.microsoft.com/office/drawing/2014/main" id="{EC69EE21-536F-4BBC-94F8-792BE4C81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7" y="1024600"/>
            <a:ext cx="4799176" cy="2217684"/>
          </a:xfrm>
          <a:prstGeom prst="rect">
            <a:avLst/>
          </a:prstGeom>
        </p:spPr>
      </p:pic>
      <p:pic>
        <p:nvPicPr>
          <p:cNvPr id="12" name="Image 11" descr="Une image contenant table&#10;&#10;Description générée automatiquement">
            <a:extLst>
              <a:ext uri="{FF2B5EF4-FFF2-40B4-BE49-F238E27FC236}">
                <a16:creationId xmlns:a16="http://schemas.microsoft.com/office/drawing/2014/main" id="{3789C58A-4ECE-46BF-8843-7F775907F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418" y="6245202"/>
            <a:ext cx="4623915" cy="24877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70D9BDB-1BC8-4FE1-A963-BC059F538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164" y="4747307"/>
            <a:ext cx="5040000" cy="198838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E42268E-D958-4D7B-8CC2-E91AD3303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5928" y="3079755"/>
            <a:ext cx="5650850" cy="211173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ED16F31-68AD-42F5-9E5F-6A19229719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5071" y="2525144"/>
            <a:ext cx="5040000" cy="193192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ABCCDF6-A9C4-4C5D-98F5-A061A335E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28" y="7316166"/>
            <a:ext cx="5040000" cy="1720164"/>
          </a:xfrm>
          <a:prstGeom prst="rect">
            <a:avLst/>
          </a:prstGeom>
        </p:spPr>
      </p:pic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2652664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Les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partenaires</a:t>
            </a:r>
            <a:endParaRPr lang="en-US" sz="44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3075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18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027890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2. PRÉSENTATION DU PROJET</a:t>
            </a:r>
          </a:p>
        </p:txBody>
      </p:sp>
      <p:pic>
        <p:nvPicPr>
          <p:cNvPr id="31" name="Image 30" descr="Une image contenant table&#10;&#10;Description générée automatiquement">
            <a:extLst>
              <a:ext uri="{FF2B5EF4-FFF2-40B4-BE49-F238E27FC236}">
                <a16:creationId xmlns:a16="http://schemas.microsoft.com/office/drawing/2014/main" id="{EBB90B76-6E31-44D7-BE95-CCFD0B3A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2162" y="5652373"/>
            <a:ext cx="4320000" cy="1713718"/>
          </a:xfrm>
          <a:prstGeom prst="rect">
            <a:avLst/>
          </a:prstGeom>
        </p:spPr>
      </p:pic>
      <p:pic>
        <p:nvPicPr>
          <p:cNvPr id="34" name="Image 33" descr="Une image contenant texte&#10;&#10;Description générée automatiquement">
            <a:extLst>
              <a:ext uri="{FF2B5EF4-FFF2-40B4-BE49-F238E27FC236}">
                <a16:creationId xmlns:a16="http://schemas.microsoft.com/office/drawing/2014/main" id="{900FA583-21B4-4F27-B962-61B330754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476" y="6134521"/>
            <a:ext cx="4320000" cy="116431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61DD9F4-2315-4A42-863F-7CE1882A1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295" y="3646643"/>
            <a:ext cx="4320000" cy="1687378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658D0ED-D0CB-4311-A8D5-338E4E8D4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80" y="3526911"/>
            <a:ext cx="4438240" cy="1378157"/>
          </a:xfrm>
          <a:prstGeom prst="rect">
            <a:avLst/>
          </a:prstGeom>
        </p:spPr>
      </p:pic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2652664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Les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partenaires</a:t>
            </a:r>
            <a:endParaRPr lang="en-US" sz="44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25311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44000" y="-8224"/>
            <a:ext cx="11568543" cy="1310342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2. PRÉSENTATION DU PROJET</a:t>
            </a:r>
          </a:p>
        </p:txBody>
      </p:sp>
      <p:grpSp>
        <p:nvGrpSpPr>
          <p:cNvPr id="48" name="Group 94">
            <a:extLst>
              <a:ext uri="{FF2B5EF4-FFF2-40B4-BE49-F238E27FC236}">
                <a16:creationId xmlns:a16="http://schemas.microsoft.com/office/drawing/2014/main" id="{CDDC9340-2DC5-4382-8AB8-9AD59F6CEF9D}"/>
              </a:ext>
            </a:extLst>
          </p:cNvPr>
          <p:cNvGrpSpPr/>
          <p:nvPr/>
        </p:nvGrpSpPr>
        <p:grpSpPr>
          <a:xfrm>
            <a:off x="13034010" y="3712916"/>
            <a:ext cx="3522597" cy="3522597"/>
            <a:chOff x="8079634" y="3503139"/>
            <a:chExt cx="2275896" cy="2275895"/>
          </a:xfrm>
        </p:grpSpPr>
        <p:sp>
          <p:nvSpPr>
            <p:cNvPr id="49" name="Block Arc 56">
              <a:extLst>
                <a:ext uri="{FF2B5EF4-FFF2-40B4-BE49-F238E27FC236}">
                  <a16:creationId xmlns:a16="http://schemas.microsoft.com/office/drawing/2014/main" id="{458DF890-34CA-479C-BB60-DA909230496A}"/>
                </a:ext>
              </a:extLst>
            </p:cNvPr>
            <p:cNvSpPr/>
            <p:nvPr/>
          </p:nvSpPr>
          <p:spPr>
            <a:xfrm flipV="1">
              <a:off x="8079634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40" dirty="0"/>
            </a:p>
          </p:txBody>
        </p:sp>
        <p:sp>
          <p:nvSpPr>
            <p:cNvPr id="50" name="Block Arc 61">
              <a:extLst>
                <a:ext uri="{FF2B5EF4-FFF2-40B4-BE49-F238E27FC236}">
                  <a16:creationId xmlns:a16="http://schemas.microsoft.com/office/drawing/2014/main" id="{C3AE7BA0-3C88-4AD1-A745-6F069140828F}"/>
                </a:ext>
              </a:extLst>
            </p:cNvPr>
            <p:cNvSpPr/>
            <p:nvPr/>
          </p:nvSpPr>
          <p:spPr>
            <a:xfrm>
              <a:off x="8079634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40" dirty="0"/>
            </a:p>
          </p:txBody>
        </p:sp>
        <p:sp>
          <p:nvSpPr>
            <p:cNvPr id="52" name="Oval 78">
              <a:extLst>
                <a:ext uri="{FF2B5EF4-FFF2-40B4-BE49-F238E27FC236}">
                  <a16:creationId xmlns:a16="http://schemas.microsoft.com/office/drawing/2014/main" id="{CB11EBC9-382D-4317-B413-0D4C0CDA5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64293" y="3687803"/>
              <a:ext cx="1906576" cy="1906567"/>
            </a:xfrm>
            <a:prstGeom prst="ellipse">
              <a:avLst/>
            </a:prstGeom>
            <a:noFill/>
            <a:ln w="254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FontAwesome" pitchFamily="2" charset="0"/>
              </a:endParaRPr>
            </a:p>
          </p:txBody>
        </p:sp>
      </p:grpSp>
      <p:grpSp>
        <p:nvGrpSpPr>
          <p:cNvPr id="53" name="Group 95">
            <a:extLst>
              <a:ext uri="{FF2B5EF4-FFF2-40B4-BE49-F238E27FC236}">
                <a16:creationId xmlns:a16="http://schemas.microsoft.com/office/drawing/2014/main" id="{F8BB209E-7D2A-4F0C-AA02-66D7F7DD6BF2}"/>
              </a:ext>
            </a:extLst>
          </p:cNvPr>
          <p:cNvGrpSpPr/>
          <p:nvPr/>
        </p:nvGrpSpPr>
        <p:grpSpPr>
          <a:xfrm>
            <a:off x="7460624" y="3779681"/>
            <a:ext cx="3522597" cy="3522597"/>
            <a:chOff x="5067590" y="3503139"/>
            <a:chExt cx="2275896" cy="2275895"/>
          </a:xfrm>
        </p:grpSpPr>
        <p:sp>
          <p:nvSpPr>
            <p:cNvPr id="54" name="Block Arc 54">
              <a:extLst>
                <a:ext uri="{FF2B5EF4-FFF2-40B4-BE49-F238E27FC236}">
                  <a16:creationId xmlns:a16="http://schemas.microsoft.com/office/drawing/2014/main" id="{A3BB080F-9EF4-42BC-9AAE-92999A13D105}"/>
                </a:ext>
              </a:extLst>
            </p:cNvPr>
            <p:cNvSpPr/>
            <p:nvPr/>
          </p:nvSpPr>
          <p:spPr>
            <a:xfrm>
              <a:off x="5067590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40" dirty="0"/>
            </a:p>
          </p:txBody>
        </p:sp>
        <p:sp>
          <p:nvSpPr>
            <p:cNvPr id="55" name="Block Arc 62">
              <a:extLst>
                <a:ext uri="{FF2B5EF4-FFF2-40B4-BE49-F238E27FC236}">
                  <a16:creationId xmlns:a16="http://schemas.microsoft.com/office/drawing/2014/main" id="{F738E230-DA0B-4EF5-B60B-EEB40FAAAA33}"/>
                </a:ext>
              </a:extLst>
            </p:cNvPr>
            <p:cNvSpPr/>
            <p:nvPr/>
          </p:nvSpPr>
          <p:spPr>
            <a:xfrm flipV="1">
              <a:off x="5067590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40" dirty="0"/>
            </a:p>
          </p:txBody>
        </p:sp>
        <p:sp>
          <p:nvSpPr>
            <p:cNvPr id="57" name="Oval 79">
              <a:extLst>
                <a:ext uri="{FF2B5EF4-FFF2-40B4-BE49-F238E27FC236}">
                  <a16:creationId xmlns:a16="http://schemas.microsoft.com/office/drawing/2014/main" id="{DF15DC27-3E68-4ACD-8CDE-47C32DE20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2250" y="3687803"/>
              <a:ext cx="1906576" cy="1906567"/>
            </a:xfrm>
            <a:prstGeom prst="ellipse">
              <a:avLst/>
            </a:prstGeom>
            <a:noFill/>
            <a:ln w="254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FontAwesome" pitchFamily="2" charset="0"/>
              </a:endParaRPr>
            </a:p>
          </p:txBody>
        </p:sp>
      </p:grpSp>
      <p:grpSp>
        <p:nvGrpSpPr>
          <p:cNvPr id="58" name="Group 96">
            <a:extLst>
              <a:ext uri="{FF2B5EF4-FFF2-40B4-BE49-F238E27FC236}">
                <a16:creationId xmlns:a16="http://schemas.microsoft.com/office/drawing/2014/main" id="{AC624F55-0540-4D46-95D5-73185437BBF1}"/>
              </a:ext>
            </a:extLst>
          </p:cNvPr>
          <p:cNvGrpSpPr/>
          <p:nvPr/>
        </p:nvGrpSpPr>
        <p:grpSpPr>
          <a:xfrm>
            <a:off x="1731393" y="3712915"/>
            <a:ext cx="3522596" cy="3522596"/>
            <a:chOff x="1600200" y="3503139"/>
            <a:chExt cx="2275896" cy="2275895"/>
          </a:xfrm>
        </p:grpSpPr>
        <p:sp>
          <p:nvSpPr>
            <p:cNvPr id="59" name="Block Arc 16">
              <a:extLst>
                <a:ext uri="{FF2B5EF4-FFF2-40B4-BE49-F238E27FC236}">
                  <a16:creationId xmlns:a16="http://schemas.microsoft.com/office/drawing/2014/main" id="{E53C07F7-0333-4699-86D4-60C459B1AC08}"/>
                </a:ext>
              </a:extLst>
            </p:cNvPr>
            <p:cNvSpPr/>
            <p:nvPr/>
          </p:nvSpPr>
          <p:spPr>
            <a:xfrm flipV="1">
              <a:off x="1600200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40" dirty="0"/>
            </a:p>
          </p:txBody>
        </p:sp>
        <p:sp>
          <p:nvSpPr>
            <p:cNvPr id="60" name="Block Arc 60">
              <a:extLst>
                <a:ext uri="{FF2B5EF4-FFF2-40B4-BE49-F238E27FC236}">
                  <a16:creationId xmlns:a16="http://schemas.microsoft.com/office/drawing/2014/main" id="{6CE0DFA5-016A-4B2D-9DFF-FECA90646541}"/>
                </a:ext>
              </a:extLst>
            </p:cNvPr>
            <p:cNvSpPr/>
            <p:nvPr/>
          </p:nvSpPr>
          <p:spPr>
            <a:xfrm>
              <a:off x="1600200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40" dirty="0"/>
            </a:p>
          </p:txBody>
        </p:sp>
        <p:sp>
          <p:nvSpPr>
            <p:cNvPr id="62" name="Oval 80">
              <a:extLst>
                <a:ext uri="{FF2B5EF4-FFF2-40B4-BE49-F238E27FC236}">
                  <a16:creationId xmlns:a16="http://schemas.microsoft.com/office/drawing/2014/main" id="{AECBE564-5E69-4BC4-B395-DD4A995203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84860" y="3687803"/>
              <a:ext cx="1906576" cy="1906567"/>
            </a:xfrm>
            <a:prstGeom prst="ellipse">
              <a:avLst/>
            </a:prstGeom>
            <a:noFill/>
            <a:ln w="254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FontAwesome" pitchFamily="2" charset="0"/>
              </a:endParaRPr>
            </a:p>
          </p:txBody>
        </p: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7D14AEF2-7BC6-444A-A7F6-FE0085B0909E}"/>
              </a:ext>
            </a:extLst>
          </p:cNvPr>
          <p:cNvSpPr txBox="1"/>
          <p:nvPr/>
        </p:nvSpPr>
        <p:spPr>
          <a:xfrm>
            <a:off x="2273386" y="7272269"/>
            <a:ext cx="2463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/>
                </a:solidFill>
                <a:latin typeface="Unistra C" panose="02000503030000020000" pitchFamily="2" charset="0"/>
              </a:rPr>
              <a:t>VISIBILITÉ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2027F87-E00D-4F6F-AF65-7902CB1F977E}"/>
              </a:ext>
            </a:extLst>
          </p:cNvPr>
          <p:cNvSpPr txBox="1"/>
          <p:nvPr/>
        </p:nvSpPr>
        <p:spPr>
          <a:xfrm>
            <a:off x="12652664" y="7272269"/>
            <a:ext cx="4513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2">
                    <a:lumMod val="50000"/>
                  </a:schemeClr>
                </a:solidFill>
                <a:latin typeface="Unistra C" panose="02000503030000020000" pitchFamily="2" charset="0"/>
              </a:rPr>
              <a:t>RE-DYNAMISATION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AB7E3E3-7D91-4E62-A4D0-8CCA5CB36886}"/>
              </a:ext>
            </a:extLst>
          </p:cNvPr>
          <p:cNvSpPr txBox="1"/>
          <p:nvPr/>
        </p:nvSpPr>
        <p:spPr>
          <a:xfrm>
            <a:off x="6133841" y="3013126"/>
            <a:ext cx="6176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C000"/>
                </a:solidFill>
                <a:latin typeface="Unistra C" panose="02000503030000020000" pitchFamily="2" charset="0"/>
              </a:rPr>
              <a:t>MONTÉE EN COMPÉTENCES</a:t>
            </a:r>
          </a:p>
        </p:txBody>
      </p:sp>
      <p:sp>
        <p:nvSpPr>
          <p:cNvPr id="66" name="TextBox 4">
            <a:extLst>
              <a:ext uri="{FF2B5EF4-FFF2-40B4-BE49-F238E27FC236}">
                <a16:creationId xmlns:a16="http://schemas.microsoft.com/office/drawing/2014/main" id="{ECA1C13F-AE78-4246-B942-442CAB81323E}"/>
              </a:ext>
            </a:extLst>
          </p:cNvPr>
          <p:cNvSpPr txBox="1"/>
          <p:nvPr/>
        </p:nvSpPr>
        <p:spPr>
          <a:xfrm>
            <a:off x="12652664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Constat</a:t>
            </a:r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: 3 axes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8CCF3C-569F-4513-84D5-3035F0533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4683" y="4610295"/>
            <a:ext cx="2141243" cy="17278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046856-4CDC-4C4B-9FC3-E6674E231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749" y="4419531"/>
            <a:ext cx="1917586" cy="22186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137820-6296-4D5F-AC9B-887CE2F5E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024" y="4292545"/>
            <a:ext cx="2363333" cy="2363333"/>
          </a:xfrm>
          <a:prstGeom prst="rect">
            <a:avLst/>
          </a:prstGeom>
        </p:spPr>
      </p:pic>
      <p:sp>
        <p:nvSpPr>
          <p:cNvPr id="2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26304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42DA461E-5664-47D9-8900-83AD74CEC912}"/>
              </a:ext>
            </a:extLst>
          </p:cNvPr>
          <p:cNvSpPr txBox="1">
            <a:spLocks/>
          </p:cNvSpPr>
          <p:nvPr/>
        </p:nvSpPr>
        <p:spPr>
          <a:xfrm>
            <a:off x="1332412" y="911890"/>
            <a:ext cx="15492548" cy="1714500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Journées d’étude</a:t>
            </a:r>
          </a:p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« Penser et élaborer un dispositif </a:t>
            </a:r>
            <a:r>
              <a:rPr lang="fr-FR" sz="7200" b="1" dirty="0" err="1">
                <a:solidFill>
                  <a:srgbClr val="20527A"/>
                </a:solidFill>
                <a:latin typeface="Unistra A" panose="02000503030000020000" pitchFamily="2" charset="0"/>
              </a:rPr>
              <a:t>EàD</a:t>
            </a: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 »</a:t>
            </a:r>
          </a:p>
          <a:p>
            <a:pPr algn="ctr">
              <a:buSzPct val="100000"/>
              <a:defRPr/>
            </a:pPr>
            <a:endParaRPr lang="fr-FR" sz="7200" dirty="0">
              <a:solidFill>
                <a:srgbClr val="20527A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85" name="Image 13">
            <a:extLst>
              <a:ext uri="{FF2B5EF4-FFF2-40B4-BE49-F238E27FC236}">
                <a16:creationId xmlns:a16="http://schemas.microsoft.com/office/drawing/2014/main" id="{B476CF4A-B2BA-48FA-A8E6-02E54B2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7ACEA7C-6B53-42D0-8B53-2BF5718F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30F43E5-AB48-416B-A933-0D9AE8E6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64597" y="7550331"/>
            <a:ext cx="2990146" cy="175755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6086" y="3079275"/>
            <a:ext cx="1580605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Programme de la matinée : </a:t>
            </a:r>
          </a:p>
          <a:p>
            <a:endParaRPr lang="fr-FR" sz="1500" b="1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9h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Introduction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9h15-9h45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: Quelles attentes vis à vis de la formation à distance ? Un focus sur les campus connectés, par Pierre Beust 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9h45-10h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: Echanges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10h-10h30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: Quelques incontournables de la formation à distance, par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Cathia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Papi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10h30-10h45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Echanges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Pause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11h-11h15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Les défis d'une formation à distance au quotidien (Master CAWEB et Master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TCLoc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), par Renate De La Paix 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11h15-11h30 :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La licence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professionnalisante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« Développement web, Communication et Apprentissages », par Éric Christoffel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11h30-12h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: Discussion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759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llipse 41">
            <a:extLst>
              <a:ext uri="{FF2B5EF4-FFF2-40B4-BE49-F238E27FC236}">
                <a16:creationId xmlns:a16="http://schemas.microsoft.com/office/drawing/2014/main" id="{B59093C5-87A4-430C-A4D7-BEDBC6AC9BB4}"/>
              </a:ext>
            </a:extLst>
          </p:cNvPr>
          <p:cNvSpPr/>
          <p:nvPr/>
        </p:nvSpPr>
        <p:spPr>
          <a:xfrm>
            <a:off x="4864520" y="7284551"/>
            <a:ext cx="2361780" cy="131375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28890D-125A-448C-9580-0F1D57713542}"/>
              </a:ext>
            </a:extLst>
          </p:cNvPr>
          <p:cNvSpPr/>
          <p:nvPr/>
        </p:nvSpPr>
        <p:spPr>
          <a:xfrm>
            <a:off x="14615716" y="6857216"/>
            <a:ext cx="3610168" cy="221861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351E402-02D3-4C2B-8697-F5B2BBAA063D}"/>
              </a:ext>
            </a:extLst>
          </p:cNvPr>
          <p:cNvSpPr/>
          <p:nvPr/>
        </p:nvSpPr>
        <p:spPr>
          <a:xfrm>
            <a:off x="13451478" y="2680465"/>
            <a:ext cx="3704407" cy="201799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36B1C22-575F-4E5E-9969-5CB732B428E8}"/>
              </a:ext>
            </a:extLst>
          </p:cNvPr>
          <p:cNvSpPr/>
          <p:nvPr/>
        </p:nvSpPr>
        <p:spPr>
          <a:xfrm>
            <a:off x="858899" y="6422660"/>
            <a:ext cx="3252297" cy="167453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741F116-632D-45F4-A03D-033983982E2F}"/>
              </a:ext>
            </a:extLst>
          </p:cNvPr>
          <p:cNvSpPr/>
          <p:nvPr/>
        </p:nvSpPr>
        <p:spPr>
          <a:xfrm>
            <a:off x="858899" y="747832"/>
            <a:ext cx="3803695" cy="160450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047F6A-4248-402C-98A9-72343B7B6F6B}"/>
              </a:ext>
            </a:extLst>
          </p:cNvPr>
          <p:cNvSpPr/>
          <p:nvPr/>
        </p:nvSpPr>
        <p:spPr>
          <a:xfrm>
            <a:off x="7226300" y="3297448"/>
            <a:ext cx="3898900" cy="231140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20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44000" y="-8224"/>
            <a:ext cx="11568543" cy="1310342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2. PRÉSENTATION DU PROJET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43444EFF-386D-439F-B2CD-C217C69AC95B}"/>
              </a:ext>
            </a:extLst>
          </p:cNvPr>
          <p:cNvSpPr txBox="1"/>
          <p:nvPr/>
        </p:nvSpPr>
        <p:spPr>
          <a:xfrm>
            <a:off x="10171574" y="1304708"/>
            <a:ext cx="13171055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Unistra B" panose="02000503030000020000" pitchFamily="2" charset="0"/>
                <a:cs typeface="Brill Roman"/>
              </a:rPr>
              <a:t>Livrables et projets partenaires</a:t>
            </a:r>
            <a:endParaRPr lang="en-US" sz="4400" b="1" dirty="0">
              <a:solidFill>
                <a:schemeClr val="bg1"/>
              </a:solidFill>
              <a:latin typeface="Unistra B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4E415A-77AB-4440-86EB-5967AFED3734}"/>
              </a:ext>
            </a:extLst>
          </p:cNvPr>
          <p:cNvSpPr txBox="1"/>
          <p:nvPr/>
        </p:nvSpPr>
        <p:spPr>
          <a:xfrm>
            <a:off x="7532369" y="3629045"/>
            <a:ext cx="33007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283173"/>
                </a:solidFill>
                <a:latin typeface="Unistra A"/>
              </a:rPr>
              <a:t>ACCOMPAGNEMENT, SUIVI ET ANIMATION DE LA COMMUNAUTÉ EÀD UNISTRA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74F944-410C-4AEC-B652-4A557308EABB}"/>
              </a:ext>
            </a:extLst>
          </p:cNvPr>
          <p:cNvSpPr txBox="1"/>
          <p:nvPr/>
        </p:nvSpPr>
        <p:spPr>
          <a:xfrm>
            <a:off x="1252572" y="925069"/>
            <a:ext cx="298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002060"/>
                </a:solidFill>
                <a:latin typeface="Unistra A"/>
              </a:rPr>
              <a:t>INNOVATION PÉDAGOGIQUE EÀD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EE5F53-2E7C-4579-A5C8-8F0FB6BEACC8}"/>
              </a:ext>
            </a:extLst>
          </p:cNvPr>
          <p:cNvSpPr txBox="1"/>
          <p:nvPr/>
        </p:nvSpPr>
        <p:spPr>
          <a:xfrm>
            <a:off x="13805878" y="3162709"/>
            <a:ext cx="298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002060"/>
                </a:solidFill>
                <a:latin typeface="Unistra A"/>
              </a:rPr>
              <a:t>ETAT DES LIEUX  VISIBILITÉ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6DC9FD-F42B-41E0-AB7F-157D702AC3F7}"/>
              </a:ext>
            </a:extLst>
          </p:cNvPr>
          <p:cNvSpPr txBox="1"/>
          <p:nvPr/>
        </p:nvSpPr>
        <p:spPr>
          <a:xfrm>
            <a:off x="980261" y="69367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002060"/>
                </a:solidFill>
                <a:latin typeface="Unistra A"/>
              </a:rPr>
              <a:t>EQUIPEMENTS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CCFEDA7-C7F0-4F19-9A67-4DFB3FFC60EA}"/>
              </a:ext>
            </a:extLst>
          </p:cNvPr>
          <p:cNvCxnSpPr>
            <a:cxnSpLocks/>
          </p:cNvCxnSpPr>
          <p:nvPr/>
        </p:nvCxnSpPr>
        <p:spPr>
          <a:xfrm flipV="1">
            <a:off x="4021910" y="5048975"/>
            <a:ext cx="3455850" cy="2005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5604F94-2277-4B3E-9851-B5E3741D229E}"/>
              </a:ext>
            </a:extLst>
          </p:cNvPr>
          <p:cNvCxnSpPr>
            <a:cxnSpLocks/>
          </p:cNvCxnSpPr>
          <p:nvPr/>
        </p:nvCxnSpPr>
        <p:spPr>
          <a:xfrm>
            <a:off x="4514988" y="1852276"/>
            <a:ext cx="3277018" cy="1844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B3064FA-D31E-45DE-AA05-0384606EF01B}"/>
              </a:ext>
            </a:extLst>
          </p:cNvPr>
          <p:cNvCxnSpPr>
            <a:endCxn id="15" idx="2"/>
          </p:cNvCxnSpPr>
          <p:nvPr/>
        </p:nvCxnSpPr>
        <p:spPr>
          <a:xfrm flipV="1">
            <a:off x="11061700" y="3689462"/>
            <a:ext cx="2389778" cy="559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F2F092E-8B86-4742-BB7E-BF9C2F3B7EC6}"/>
              </a:ext>
            </a:extLst>
          </p:cNvPr>
          <p:cNvSpPr txBox="1"/>
          <p:nvPr/>
        </p:nvSpPr>
        <p:spPr>
          <a:xfrm>
            <a:off x="100754" y="2414084"/>
            <a:ext cx="5850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173"/>
                </a:solidFill>
                <a:latin typeface="Unistra A"/>
              </a:rPr>
              <a:t>Elaboration d’un carnet collaboratif des pratiques et usages en </a:t>
            </a:r>
            <a:r>
              <a:rPr lang="fr-FR" sz="2000" dirty="0" err="1">
                <a:solidFill>
                  <a:srgbClr val="283173"/>
                </a:solidFill>
                <a:latin typeface="Unistra A"/>
              </a:rPr>
              <a:t>EàD</a:t>
            </a:r>
            <a:endParaRPr lang="fr-FR" sz="2000" dirty="0">
              <a:solidFill>
                <a:srgbClr val="283173"/>
              </a:solidFill>
              <a:latin typeface="Unistra 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173"/>
                </a:solidFill>
                <a:latin typeface="Unistra A"/>
              </a:rPr>
              <a:t>Amélioration des cours en </a:t>
            </a:r>
            <a:r>
              <a:rPr lang="fr-FR" sz="2000" dirty="0" err="1">
                <a:solidFill>
                  <a:srgbClr val="283173"/>
                </a:solidFill>
                <a:latin typeface="Unistra A"/>
              </a:rPr>
              <a:t>EàD</a:t>
            </a:r>
            <a:endParaRPr lang="fr-FR" sz="2000" dirty="0">
              <a:solidFill>
                <a:srgbClr val="283173"/>
              </a:solidFill>
              <a:latin typeface="Unistra 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173"/>
                </a:solidFill>
                <a:latin typeface="Unistra A"/>
              </a:rPr>
              <a:t>Organisation workshops et Journée d’étude / Réseau </a:t>
            </a:r>
            <a:r>
              <a:rPr lang="fr-FR" sz="2000" dirty="0" err="1">
                <a:solidFill>
                  <a:srgbClr val="283173"/>
                </a:solidFill>
                <a:latin typeface="Unistra A"/>
              </a:rPr>
              <a:t>EàD</a:t>
            </a:r>
            <a:r>
              <a:rPr lang="fr-FR" sz="2000" dirty="0">
                <a:solidFill>
                  <a:srgbClr val="283173"/>
                </a:solidFill>
                <a:latin typeface="Unistra A"/>
              </a:rPr>
              <a:t> </a:t>
            </a:r>
            <a:r>
              <a:rPr lang="fr-FR" sz="2000" dirty="0" err="1">
                <a:solidFill>
                  <a:srgbClr val="283173"/>
                </a:solidFill>
                <a:latin typeface="Unistra A"/>
              </a:rPr>
              <a:t>Unistra</a:t>
            </a:r>
            <a:endParaRPr lang="fr-FR" sz="2000" dirty="0">
              <a:solidFill>
                <a:srgbClr val="283173"/>
              </a:solidFill>
              <a:latin typeface="Unistra A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503697-3A9D-440B-B533-D898F7336493}"/>
              </a:ext>
            </a:extLst>
          </p:cNvPr>
          <p:cNvSpPr txBox="1"/>
          <p:nvPr/>
        </p:nvSpPr>
        <p:spPr>
          <a:xfrm>
            <a:off x="528101" y="8078438"/>
            <a:ext cx="4517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283173"/>
                </a:solidFill>
                <a:latin typeface="Unistra A"/>
              </a:rPr>
              <a:t>Amphithéâtre Pangloss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283173"/>
                </a:solidFill>
                <a:latin typeface="Unistra A"/>
              </a:rPr>
              <a:t>Salle de visioconférence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283173"/>
                </a:solidFill>
                <a:latin typeface="Unistra A"/>
              </a:rPr>
              <a:t>2 studios vidéos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283173"/>
                </a:solidFill>
                <a:latin typeface="Unistra A"/>
              </a:rPr>
              <a:t>Equipement vidéo portatif </a:t>
            </a:r>
            <a:r>
              <a:rPr lang="fr-FR" sz="2000" dirty="0" err="1">
                <a:solidFill>
                  <a:srgbClr val="283173"/>
                </a:solidFill>
                <a:latin typeface="Unistra A"/>
              </a:rPr>
              <a:t>Studium</a:t>
            </a:r>
            <a:r>
              <a:rPr lang="fr-FR" sz="2000" dirty="0">
                <a:solidFill>
                  <a:srgbClr val="283173"/>
                </a:solidFill>
                <a:latin typeface="Unistra A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fr-FR" sz="2000" b="1" dirty="0">
              <a:solidFill>
                <a:srgbClr val="283173"/>
              </a:solidFill>
              <a:latin typeface="Unistra A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F400FF2-5111-4036-934F-777155D536CF}"/>
              </a:ext>
            </a:extLst>
          </p:cNvPr>
          <p:cNvSpPr txBox="1"/>
          <p:nvPr/>
        </p:nvSpPr>
        <p:spPr>
          <a:xfrm>
            <a:off x="11990823" y="4820308"/>
            <a:ext cx="6036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283173"/>
                </a:solidFill>
                <a:latin typeface="Unistra A"/>
              </a:rPr>
              <a:t>Etat des lieux : questionnaire / Entretiens / Benchmark / Cartographie des salles </a:t>
            </a:r>
            <a:r>
              <a:rPr lang="fr-FR" sz="2000" dirty="0" err="1">
                <a:solidFill>
                  <a:srgbClr val="283173"/>
                </a:solidFill>
                <a:latin typeface="Unistra A"/>
              </a:rPr>
              <a:t>mutualisables</a:t>
            </a:r>
            <a:r>
              <a:rPr lang="fr-FR" sz="2000" dirty="0">
                <a:solidFill>
                  <a:srgbClr val="283173"/>
                </a:solidFill>
                <a:latin typeface="Unistra A"/>
              </a:rPr>
              <a:t> / Outils et leurs usages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b="1" dirty="0">
                <a:solidFill>
                  <a:srgbClr val="283173"/>
                </a:solidFill>
                <a:latin typeface="Unistra A"/>
              </a:rPr>
              <a:t>Visibilité : Site </a:t>
            </a:r>
            <a:r>
              <a:rPr lang="fr-FR" sz="2000" b="1" dirty="0" err="1">
                <a:solidFill>
                  <a:srgbClr val="283173"/>
                </a:solidFill>
                <a:latin typeface="Unistra A"/>
              </a:rPr>
              <a:t>EàD</a:t>
            </a:r>
            <a:r>
              <a:rPr lang="fr-FR" sz="2000" b="1" dirty="0">
                <a:solidFill>
                  <a:srgbClr val="283173"/>
                </a:solidFill>
                <a:latin typeface="Unistra A"/>
              </a:rPr>
              <a:t> </a:t>
            </a:r>
            <a:r>
              <a:rPr lang="fr-FR" sz="2000" b="1" dirty="0" err="1">
                <a:solidFill>
                  <a:srgbClr val="283173"/>
                </a:solidFill>
                <a:latin typeface="Unistra A"/>
              </a:rPr>
              <a:t>Unistra</a:t>
            </a:r>
            <a:r>
              <a:rPr lang="fr-FR" sz="2000" b="1" dirty="0">
                <a:solidFill>
                  <a:srgbClr val="283173"/>
                </a:solidFill>
                <a:latin typeface="Unistra A"/>
              </a:rPr>
              <a:t> </a:t>
            </a:r>
            <a:r>
              <a:rPr lang="fr-FR" sz="2000" dirty="0">
                <a:solidFill>
                  <a:srgbClr val="283173"/>
                </a:solidFill>
                <a:latin typeface="Unistra A"/>
              </a:rPr>
              <a:t> (mise à jour ROF) / 2 logos / 8 vidéos cursus, 4 vidéos services et 1 teaser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B2838D7-E61A-4F0C-BE5C-5A63A13D68FA}"/>
              </a:ext>
            </a:extLst>
          </p:cNvPr>
          <p:cNvSpPr txBox="1"/>
          <p:nvPr/>
        </p:nvSpPr>
        <p:spPr>
          <a:xfrm>
            <a:off x="14615716" y="7393693"/>
            <a:ext cx="35795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Unistra A"/>
              </a:rPr>
              <a:t>Amélioration Moodle - suivi des étudiants - Articulation avec </a:t>
            </a:r>
            <a:r>
              <a:rPr lang="fr-FR" sz="2600" b="1" dirty="0" err="1">
                <a:solidFill>
                  <a:srgbClr val="002060"/>
                </a:solidFill>
                <a:latin typeface="Unistra A"/>
              </a:rPr>
              <a:t>Déphy</a:t>
            </a:r>
            <a:endParaRPr lang="fr-FR" sz="2600" b="1" dirty="0">
              <a:solidFill>
                <a:srgbClr val="002060"/>
              </a:solidFill>
              <a:latin typeface="Unistra A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DDB1514-47B6-4732-88A6-BBD4A68B88BB}"/>
              </a:ext>
            </a:extLst>
          </p:cNvPr>
          <p:cNvCxnSpPr>
            <a:cxnSpLocks/>
          </p:cNvCxnSpPr>
          <p:nvPr/>
        </p:nvCxnSpPr>
        <p:spPr>
          <a:xfrm flipH="1" flipV="1">
            <a:off x="10508718" y="5342101"/>
            <a:ext cx="4242706" cy="2220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 descr="Une image contenant table&#10;&#10;Description générée automatiquement">
            <a:extLst>
              <a:ext uri="{FF2B5EF4-FFF2-40B4-BE49-F238E27FC236}">
                <a16:creationId xmlns:a16="http://schemas.microsoft.com/office/drawing/2014/main" id="{BBF9ECE1-4410-4431-9059-D0EACF4BC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085" y="7562741"/>
            <a:ext cx="3898900" cy="115649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6282AAE-F1EB-4B68-85D7-7F013B5F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830986" y="7792382"/>
            <a:ext cx="2308547" cy="1646005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67EAAB01-12B7-449B-8E53-EFE9513F1B37}"/>
              </a:ext>
            </a:extLst>
          </p:cNvPr>
          <p:cNvSpPr txBox="1"/>
          <p:nvPr/>
        </p:nvSpPr>
        <p:spPr>
          <a:xfrm>
            <a:off x="5011024" y="7423409"/>
            <a:ext cx="2131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3736"/>
                </a:solidFill>
                <a:latin typeface="Unistra A" panose="02000503030000020000" pitchFamily="2" charset="0"/>
              </a:rPr>
              <a:t>PROJET IDEX INTERACTIF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CFEDA7-C7F0-4F19-9A67-4DFB3FFC60EA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5906276" y="4453148"/>
            <a:ext cx="1320024" cy="390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D741F116-632D-45F4-A03D-033983982E2F}"/>
              </a:ext>
            </a:extLst>
          </p:cNvPr>
          <p:cNvSpPr/>
          <p:nvPr/>
        </p:nvSpPr>
        <p:spPr>
          <a:xfrm>
            <a:off x="56520" y="4029580"/>
            <a:ext cx="5939132" cy="222292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174F944-410C-4AEC-B652-4A557308EABB}"/>
              </a:ext>
            </a:extLst>
          </p:cNvPr>
          <p:cNvSpPr txBox="1"/>
          <p:nvPr/>
        </p:nvSpPr>
        <p:spPr>
          <a:xfrm>
            <a:off x="513314" y="4339361"/>
            <a:ext cx="47784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600" b="1" dirty="0">
                <a:solidFill>
                  <a:srgbClr val="002060"/>
                </a:solidFill>
                <a:latin typeface="Unistra A"/>
              </a:rPr>
              <a:t>Amélioration de la  gestion administrative des parcours/relation équipes enseignants et administrateurs</a:t>
            </a:r>
          </a:p>
        </p:txBody>
      </p:sp>
      <p:sp>
        <p:nvSpPr>
          <p:cNvPr id="3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79418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21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6719455" y="4614289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3. VISIBILITÉ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07147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22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44000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3. VISIBILITÉ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43444EFF-386D-439F-B2CD-C217C69AC95B}"/>
              </a:ext>
            </a:extLst>
          </p:cNvPr>
          <p:cNvSpPr txBox="1"/>
          <p:nvPr/>
        </p:nvSpPr>
        <p:spPr>
          <a:xfrm>
            <a:off x="10171574" y="1304708"/>
            <a:ext cx="13171055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B" panose="02000503030000020000" pitchFamily="2" charset="0"/>
                <a:ea typeface="Roboto" panose="02000000000000000000" pitchFamily="2" charset="0"/>
              </a:rPr>
              <a:t>Site </a:t>
            </a:r>
            <a:r>
              <a:rPr lang="en-US" sz="4400" dirty="0" err="1">
                <a:solidFill>
                  <a:schemeClr val="bg1"/>
                </a:solidFill>
                <a:latin typeface="Unistra B" panose="02000503030000020000" pitchFamily="2" charset="0"/>
                <a:ea typeface="Roboto" panose="02000000000000000000" pitchFamily="2" charset="0"/>
              </a:rPr>
              <a:t>EàD</a:t>
            </a:r>
            <a:endParaRPr lang="en-US" sz="4400" dirty="0">
              <a:solidFill>
                <a:schemeClr val="bg1"/>
              </a:solidFill>
              <a:latin typeface="Unistra B" panose="02000503030000020000" pitchFamily="2" charset="0"/>
              <a:ea typeface="Roboto" panose="020000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1" y="2998694"/>
            <a:ext cx="10513400" cy="48736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4504" y="2824612"/>
            <a:ext cx="65965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Responsable du groupe de travail :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Samira Khemkhem (Faculté des langues)</a:t>
            </a:r>
          </a:p>
          <a:p>
            <a:endParaRPr lang="fr-FR" sz="2400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Membres du groupe du travail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Araf Meriem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Braun Damien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(DNum)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Burger-Helmchen Thierry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sciences économiques et de gestion)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De la Paix Renate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Jacques Christian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Lamey Damien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Laplanche Damien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(Service des bibliothèques)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Ledermann Valérie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Szita Szilvia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Vaissier Pascal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(DNum)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7008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23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13041611" y="0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3. VISIBILITÉ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43444EFF-386D-439F-B2CD-C217C69AC95B}"/>
              </a:ext>
            </a:extLst>
          </p:cNvPr>
          <p:cNvSpPr txBox="1"/>
          <p:nvPr/>
        </p:nvSpPr>
        <p:spPr>
          <a:xfrm>
            <a:off x="14609105" y="1320165"/>
            <a:ext cx="13171055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B" panose="02000503030000020000" pitchFamily="2" charset="0"/>
                <a:ea typeface="Roboto" panose="02000000000000000000" pitchFamily="2" charset="0"/>
              </a:rPr>
              <a:t>Site </a:t>
            </a:r>
            <a:r>
              <a:rPr lang="en-US" sz="4400" dirty="0" err="1">
                <a:solidFill>
                  <a:schemeClr val="bg1"/>
                </a:solidFill>
                <a:latin typeface="Unistra B" panose="02000503030000020000" pitchFamily="2" charset="0"/>
                <a:ea typeface="Roboto" panose="02000000000000000000" pitchFamily="2" charset="0"/>
              </a:rPr>
              <a:t>EàD</a:t>
            </a:r>
            <a:endParaRPr lang="en-US" sz="4400" dirty="0">
              <a:solidFill>
                <a:schemeClr val="bg1"/>
              </a:solidFill>
              <a:latin typeface="Unistra B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340419" y="8641954"/>
            <a:ext cx="32503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dirty="0">
                <a:solidFill>
                  <a:srgbClr val="002060"/>
                </a:solidFill>
                <a:latin typeface="Unistra C" panose="02000503030000020000" pitchFamily="2" charset="0"/>
              </a:rPr>
              <a:t>Site en ligne au 1</a:t>
            </a:r>
            <a:r>
              <a:rPr lang="fr-FR" sz="1900" baseline="30000" dirty="0">
                <a:solidFill>
                  <a:srgbClr val="002060"/>
                </a:solidFill>
                <a:latin typeface="Unistra C" panose="02000503030000020000" pitchFamily="2" charset="0"/>
              </a:rPr>
              <a:t>er</a:t>
            </a:r>
            <a:r>
              <a:rPr lang="fr-FR" sz="1900" dirty="0">
                <a:solidFill>
                  <a:srgbClr val="002060"/>
                </a:solidFill>
                <a:latin typeface="Unistra C" panose="02000503030000020000" pitchFamily="2" charset="0"/>
              </a:rPr>
              <a:t> novembre : </a:t>
            </a:r>
            <a:r>
              <a:rPr lang="fr-FR" sz="1900" dirty="0">
                <a:solidFill>
                  <a:srgbClr val="002060"/>
                </a:solidFill>
                <a:latin typeface="Unistra C" panose="02000503030000020000" pitchFamily="2" charset="0"/>
                <a:hlinkClick r:id="rId3"/>
              </a:rPr>
              <a:t>www.ead.unistra.fr</a:t>
            </a:r>
            <a:endParaRPr lang="fr-FR" sz="1900" dirty="0">
              <a:solidFill>
                <a:srgbClr val="002060"/>
              </a:solidFill>
              <a:latin typeface="Unistra C" panose="0200050303000002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9" y="1318842"/>
            <a:ext cx="13102249" cy="8000220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0915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24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11172467" y="0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3. VISIBILITÉ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43444EFF-386D-439F-B2CD-C217C69AC95B}"/>
              </a:ext>
            </a:extLst>
          </p:cNvPr>
          <p:cNvSpPr txBox="1"/>
          <p:nvPr/>
        </p:nvSpPr>
        <p:spPr>
          <a:xfrm>
            <a:off x="12109591" y="1320165"/>
            <a:ext cx="13171055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Unistra B" panose="02000503030000020000" pitchFamily="2" charset="0"/>
                <a:cs typeface="Brill Roman"/>
              </a:rPr>
              <a:t>Vidéos cursus / Teaser </a:t>
            </a:r>
            <a:endParaRPr lang="en-US" sz="4400" b="1" dirty="0">
              <a:solidFill>
                <a:schemeClr val="bg1"/>
              </a:solidFill>
              <a:latin typeface="Unistra B" panose="0200050303000002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7" y="1146835"/>
            <a:ext cx="6537063" cy="35299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6" y="5575487"/>
            <a:ext cx="6638729" cy="35856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08823" y="524445"/>
            <a:ext cx="51155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Master CAWEB </a:t>
            </a:r>
            <a:r>
              <a:rPr lang="fr-FR" sz="26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 (Faculté des langues)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16785" y="5017335"/>
            <a:ext cx="44759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Master  </a:t>
            </a:r>
            <a:r>
              <a:rPr lang="fr-FR" sz="26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TCLoc</a:t>
            </a:r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 (Faculté des langues)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80" y="4676780"/>
            <a:ext cx="6986457" cy="380414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384804" y="3373269"/>
            <a:ext cx="63891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Licence Sciences sociales, parcours Ethnologie L3 (Faculté des sciences sociales)</a:t>
            </a:r>
          </a:p>
        </p:txBody>
      </p:sp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84233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25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10164787" y="0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3. VISIBILITÉ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43444EFF-386D-439F-B2CD-C217C69AC95B}"/>
              </a:ext>
            </a:extLst>
          </p:cNvPr>
          <p:cNvSpPr txBox="1"/>
          <p:nvPr/>
        </p:nvSpPr>
        <p:spPr>
          <a:xfrm>
            <a:off x="11376259" y="1323359"/>
            <a:ext cx="13171055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Unistra B" panose="02000503030000020000" pitchFamily="2" charset="0"/>
                <a:cs typeface="Brill Roman"/>
              </a:rPr>
              <a:t>Vidéos cursus / Teaser </a:t>
            </a:r>
            <a:endParaRPr lang="en-US" sz="4400" b="1" dirty="0">
              <a:solidFill>
                <a:schemeClr val="bg1"/>
              </a:solidFill>
              <a:latin typeface="Unistra B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4180" y="350263"/>
            <a:ext cx="83599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Licence de théologie catholique (Faculté de théologie catholique)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4180" y="5027941"/>
            <a:ext cx="9642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Licence de théologie protestante (Faculté de théologie protestante)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599688" y="3552646"/>
            <a:ext cx="6157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Licence Sciences sociales, parcours Sociologie L3 (Faculté des sciences sociales)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85" y="4801243"/>
            <a:ext cx="7027215" cy="38229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1" y="1026420"/>
            <a:ext cx="6907671" cy="37378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28" y="5582065"/>
            <a:ext cx="6847324" cy="3717323"/>
          </a:xfrm>
          <a:prstGeom prst="rect">
            <a:avLst/>
          </a:prstGeom>
        </p:spPr>
      </p:pic>
      <p:sp>
        <p:nvSpPr>
          <p:cNvPr id="1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61106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26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942286" y="0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3. VISIBILITÉ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43444EFF-386D-439F-B2CD-C217C69AC95B}"/>
              </a:ext>
            </a:extLst>
          </p:cNvPr>
          <p:cNvSpPr txBox="1"/>
          <p:nvPr/>
        </p:nvSpPr>
        <p:spPr>
          <a:xfrm>
            <a:off x="11245631" y="1319530"/>
            <a:ext cx="13171055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Unistra B" panose="02000503030000020000" pitchFamily="2" charset="0"/>
                <a:cs typeface="Brill Roman"/>
              </a:rPr>
              <a:t>Vidéos cursus / Teaser </a:t>
            </a:r>
            <a:endParaRPr lang="en-US" sz="4400" b="1" dirty="0">
              <a:solidFill>
                <a:schemeClr val="bg1"/>
              </a:solidFill>
              <a:latin typeface="Unistra B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4180" y="2111198"/>
            <a:ext cx="88208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Licence professionnelle Métiers des administrations et des Collectivités Territoriales (Sciences po Strasbourg)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915400" y="3005743"/>
            <a:ext cx="91973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Master 2 Droits des affaires, parcours Droit de l'internet et des systèmes d'information (Faculté de droit, de sciences politiques et de gestion)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6" y="3406475"/>
            <a:ext cx="7365211" cy="40001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90" y="4368538"/>
            <a:ext cx="7569055" cy="4119213"/>
          </a:xfrm>
          <a:prstGeom prst="rect">
            <a:avLst/>
          </a:prstGeom>
        </p:spPr>
      </p:pic>
      <p:sp>
        <p:nvSpPr>
          <p:cNvPr id="1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8554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27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10396843" y="0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3. VISIBILITÉ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43444EFF-386D-439F-B2CD-C217C69AC95B}"/>
              </a:ext>
            </a:extLst>
          </p:cNvPr>
          <p:cNvSpPr txBox="1"/>
          <p:nvPr/>
        </p:nvSpPr>
        <p:spPr>
          <a:xfrm>
            <a:off x="12053075" y="1320165"/>
            <a:ext cx="13171055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Unistra B" panose="02000503030000020000" pitchFamily="2" charset="0"/>
                <a:cs typeface="Brill Roman"/>
              </a:rPr>
              <a:t>Vidéos des services</a:t>
            </a:r>
            <a:endParaRPr lang="en-US" sz="4400" b="1" dirty="0">
              <a:solidFill>
                <a:schemeClr val="bg1"/>
              </a:solidFill>
              <a:latin typeface="Unistra B" panose="0200050303000002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55" y="790135"/>
            <a:ext cx="7049298" cy="38246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39767" y="297692"/>
            <a:ext cx="7232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IDIP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739282" y="3586642"/>
            <a:ext cx="33073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Service des bibliothèques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85284" y="4882063"/>
            <a:ext cx="38699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Service de formation continue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08" y="4318953"/>
            <a:ext cx="8047863" cy="43795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6" y="5489760"/>
            <a:ext cx="7454687" cy="3583757"/>
          </a:xfrm>
          <a:prstGeom prst="rect">
            <a:avLst/>
          </a:prstGeom>
        </p:spPr>
      </p:pic>
      <p:sp>
        <p:nvSpPr>
          <p:cNvPr id="1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6131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28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6176530" y="4614289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4. MONTÉE EN COMPÉTENCES 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00548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29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44000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4. MONTÉE EN COMPÉTENCES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0751292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Carnet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collaboratif</a:t>
            </a:r>
            <a:endParaRPr lang="en-US" sz="44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075796" y="2560985"/>
            <a:ext cx="1199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Unistra C" panose="02000503030000020000" pitchFamily="2" charset="0"/>
              </a:rPr>
              <a:t>Tenir la distance : le carnet collaboratif des pratiques et usages en </a:t>
            </a:r>
            <a:r>
              <a:rPr lang="fr-FR" sz="36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endParaRPr lang="fr-FR" sz="3600" b="1" dirty="0">
              <a:solidFill>
                <a:srgbClr val="002060"/>
              </a:solidFill>
              <a:latin typeface="Unistra C" panose="0200050303000002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6812" y="3477366"/>
            <a:ext cx="749752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Responsable du groupe de travail : Michèle Archambault (Inspé)</a:t>
            </a:r>
          </a:p>
          <a:p>
            <a:endParaRPr lang="fr-FR" sz="2000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Membres du groupe du travail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Araf Meriem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Calydon Jean-Marie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(Sciences Po Strasbourg)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Christoffel </a:t>
            </a:r>
            <a:r>
              <a:rPr lang="fr-FR" sz="24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Eric</a:t>
            </a: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 physique et ingénierie)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Gounelle Rémi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 théologie protestante)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Jacques Christian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Keith Pierre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 théologie catholique)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Lamey Damien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Lanery</a:t>
            </a: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 Marie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(IDIP)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Morisson Olivier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(DNum)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Rakitic Fabienne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(Mission Handicap)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Renaud Virginie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(Inspé)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Szita Szilvia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endParaRPr lang="fr-FR" sz="2400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endParaRPr lang="fr-FR" sz="2400" dirty="0">
              <a:solidFill>
                <a:srgbClr val="002060"/>
              </a:solidFill>
              <a:latin typeface="Unistra C" panose="0200050303000002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78" y="3539622"/>
            <a:ext cx="9420152" cy="5296591"/>
          </a:xfrm>
          <a:prstGeom prst="rect">
            <a:avLst/>
          </a:prstGeom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86717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42DA461E-5664-47D9-8900-83AD74CEC912}"/>
              </a:ext>
            </a:extLst>
          </p:cNvPr>
          <p:cNvSpPr txBox="1">
            <a:spLocks/>
          </p:cNvSpPr>
          <p:nvPr/>
        </p:nvSpPr>
        <p:spPr>
          <a:xfrm>
            <a:off x="1332412" y="911890"/>
            <a:ext cx="15492548" cy="1714500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Journées d’étude</a:t>
            </a:r>
          </a:p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« Penser et élaborer un dispositif </a:t>
            </a:r>
            <a:r>
              <a:rPr lang="fr-FR" sz="7200" b="1" dirty="0" err="1">
                <a:solidFill>
                  <a:srgbClr val="20527A"/>
                </a:solidFill>
                <a:latin typeface="Unistra A" panose="02000503030000020000" pitchFamily="2" charset="0"/>
              </a:rPr>
              <a:t>EàD</a:t>
            </a: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 »</a:t>
            </a:r>
          </a:p>
          <a:p>
            <a:pPr algn="ctr">
              <a:buSzPct val="100000"/>
              <a:defRPr/>
            </a:pPr>
            <a:endParaRPr lang="fr-FR" sz="7200" dirty="0">
              <a:solidFill>
                <a:srgbClr val="20527A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85" name="Image 13">
            <a:extLst>
              <a:ext uri="{FF2B5EF4-FFF2-40B4-BE49-F238E27FC236}">
                <a16:creationId xmlns:a16="http://schemas.microsoft.com/office/drawing/2014/main" id="{B476CF4A-B2BA-48FA-A8E6-02E54B2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7ACEA7C-6B53-42D0-8B53-2BF5718F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30F43E5-AB48-416B-A933-0D9AE8E6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64597" y="7550331"/>
            <a:ext cx="2990146" cy="175755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6923" y="3456903"/>
            <a:ext cx="1580605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Programme de l’après-midi : 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sp>
        <p:nvSpPr>
          <p:cNvPr id="3" name="Rectangle 2"/>
          <p:cNvSpPr/>
          <p:nvPr/>
        </p:nvSpPr>
        <p:spPr>
          <a:xfrm>
            <a:off x="1866923" y="4080047"/>
            <a:ext cx="153819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14h-14h45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Présentation et bilan du projet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IdEx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Unistra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14h45-15h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Discussion et échanges 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Pause 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15h15-16h15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Table ronde « Penser et élaborer un dispositif </a:t>
            </a:r>
            <a:r>
              <a:rPr lang="fr-FR" sz="26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(aspects réglementaire, administratif et pédagogique) »</a:t>
            </a:r>
          </a:p>
          <a:p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16h15 - 17h : 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Synthèse </a:t>
            </a:r>
            <a:r>
              <a:rPr lang="fr-FR" sz="2600" b="1" dirty="0">
                <a:solidFill>
                  <a:srgbClr val="002060"/>
                </a:solidFill>
                <a:latin typeface="Unistra C" panose="02000503030000020000" pitchFamily="2" charset="0"/>
              </a:rPr>
              <a:t>collaborative</a:t>
            </a:r>
            <a:r>
              <a:rPr lang="fr-FR" sz="2600" dirty="0">
                <a:solidFill>
                  <a:srgbClr val="002060"/>
                </a:solidFill>
                <a:latin typeface="Unistra C" panose="02000503030000020000" pitchFamily="2" charset="0"/>
              </a:rPr>
              <a:t> et clôture de la journée</a:t>
            </a:r>
          </a:p>
        </p:txBody>
      </p:sp>
    </p:spTree>
    <p:extLst>
      <p:ext uri="{BB962C8B-B14F-4D97-AF65-F5344CB8AC3E}">
        <p14:creationId xmlns:p14="http://schemas.microsoft.com/office/powerpoint/2010/main" val="43663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30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44000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4. MONTÉE EN COMPÉTENCES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0751292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Carnet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collaboratif</a:t>
            </a:r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évolutif</a:t>
            </a:r>
            <a:endParaRPr lang="en-US" sz="44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75796" y="2560985"/>
            <a:ext cx="1199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Unistra C" panose="02000503030000020000" pitchFamily="2" charset="0"/>
              </a:rPr>
              <a:t>Tenir la distance : le carnet collaboratif des pratiques et usages en </a:t>
            </a:r>
            <a:r>
              <a:rPr lang="fr-FR" sz="36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endParaRPr lang="fr-FR" sz="3600" b="1" dirty="0">
              <a:solidFill>
                <a:srgbClr val="002060"/>
              </a:solidFill>
              <a:latin typeface="Unistra C" panose="0200050303000002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7" y="3463328"/>
            <a:ext cx="17023106" cy="5612126"/>
          </a:xfrm>
          <a:prstGeom prst="rect">
            <a:avLst/>
          </a:prstGeom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0360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31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44000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4. MONTÉE EN COMPÉTENCES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0751292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Boîte</a:t>
            </a:r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à </a:t>
            </a:r>
            <a:r>
              <a:rPr lang="en-US" sz="440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outils</a:t>
            </a:r>
            <a:endParaRPr lang="en-US" sz="44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06" y="2627195"/>
            <a:ext cx="14190949" cy="6630529"/>
          </a:xfrm>
          <a:prstGeom prst="rect">
            <a:avLst/>
          </a:prstGeom>
        </p:spPr>
      </p:pic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2941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32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44000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4. MONTÉE </a:t>
            </a:r>
            <a:r>
              <a:rPr lang="en-US" sz="4800" b="1" spc="30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EN COMPÉTENCES</a:t>
            </a:r>
            <a:endParaRPr lang="en-US" sz="4800" b="1" spc="3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  <a:cs typeface="TisaSansPro" panose="020B0504020101010102" pitchFamily="34" charset="0"/>
            </a:endParaRP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0744777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Amélioration</a:t>
            </a:r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des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cours</a:t>
            </a:r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EàD</a:t>
            </a:r>
            <a:endParaRPr lang="en-US" sz="44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0" y="3802897"/>
            <a:ext cx="8820661" cy="44267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777" y="2879793"/>
            <a:ext cx="6390284" cy="6272911"/>
          </a:xfrm>
          <a:prstGeom prst="rect">
            <a:avLst/>
          </a:prstGeom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94394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33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44000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4. MONTÉE EN COMPÉTENCES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0744777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Amélioration</a:t>
            </a:r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des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cours</a:t>
            </a:r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EàD</a:t>
            </a:r>
            <a:endParaRPr lang="en-US" sz="44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0" y="3617844"/>
            <a:ext cx="8585023" cy="47886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77" y="2854511"/>
            <a:ext cx="6402488" cy="6315333"/>
          </a:xfrm>
          <a:prstGeom prst="rect">
            <a:avLst/>
          </a:prstGeom>
        </p:spPr>
      </p:pic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04407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34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5257802" y="4567642"/>
            <a:ext cx="12558710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5. COMMUNAUTÉ DE PRATIQUES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9064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35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216571" y="-131447"/>
            <a:ext cx="11038771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5. COMMUNAUTÉ DE PRATIQUES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2303040" y="1170648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Workshops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sp>
        <p:nvSpPr>
          <p:cNvPr id="5" name="Rectangle 4"/>
          <p:cNvSpPr/>
          <p:nvPr/>
        </p:nvSpPr>
        <p:spPr>
          <a:xfrm>
            <a:off x="208737" y="405212"/>
            <a:ext cx="6221091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Membres du groupe du travail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Araf Meriem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Archambault Michèle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(Inspé)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Gounelle Rémi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 théologie protestante)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Jacques Christian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Keith Pierre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 théologie catholique)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Khemkhem Samira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Lamey Damien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Lanery</a:t>
            </a: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 Marie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(IDIP)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Lipson David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des langues)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Maillier Carole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(SFC)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Unistra C" panose="02000503030000020000" pitchFamily="2" charset="0"/>
              </a:rPr>
              <a:t>Saadaoui Jamel  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(Faculté de sciences économiques et gestion) </a:t>
            </a:r>
            <a:endParaRPr lang="fr-FR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  <a:latin typeface="Unistra C" panose="0200050303000002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333" y="5430272"/>
            <a:ext cx="6975438" cy="346188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681" y="5595276"/>
            <a:ext cx="6962094" cy="357179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554" y="2337329"/>
            <a:ext cx="6420470" cy="302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4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36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8686799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5. COMMUNAUTÉ DE PRATIQUES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2041770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4 Workshops / JE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36B1C22-575F-4E5E-9969-5CB732B428E8}"/>
              </a:ext>
            </a:extLst>
          </p:cNvPr>
          <p:cNvSpPr/>
          <p:nvPr/>
        </p:nvSpPr>
        <p:spPr>
          <a:xfrm>
            <a:off x="430574" y="355280"/>
            <a:ext cx="6145306" cy="354956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14 et 15 janvier 2021</a:t>
            </a:r>
          </a:p>
          <a:p>
            <a:pPr algn="ctr"/>
            <a:endParaRPr lang="fr-FR" sz="2900" b="1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algn="ctr"/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« Les pratiques locales de l’</a:t>
            </a:r>
            <a:r>
              <a:rPr lang="fr-FR" sz="29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, un état des lieux »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36B1C22-575F-4E5E-9969-5CB732B428E8}"/>
              </a:ext>
            </a:extLst>
          </p:cNvPr>
          <p:cNvSpPr/>
          <p:nvPr/>
        </p:nvSpPr>
        <p:spPr>
          <a:xfrm>
            <a:off x="179666" y="4197948"/>
            <a:ext cx="6695031" cy="4847772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27 mai 2021</a:t>
            </a:r>
          </a:p>
          <a:p>
            <a:pPr algn="ctr"/>
            <a:endParaRPr lang="fr-FR" sz="2000" b="1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algn="ctr"/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 « Dispositifs de formation à distance, vers de nouvelles opportunités en termes d’ingénierie pédagogique ? »</a:t>
            </a:r>
          </a:p>
          <a:p>
            <a:pPr algn="ctr"/>
            <a:r>
              <a:rPr lang="fr-FR" sz="2900" dirty="0">
                <a:solidFill>
                  <a:srgbClr val="002060"/>
                </a:solidFill>
                <a:latin typeface="Unistra C" panose="02000503030000020000" pitchFamily="2" charset="0"/>
              </a:rPr>
              <a:t>Intervenant : Christophe Jeunesse, maître de conférences en sciences de l’éducation et de la formation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36B1C22-575F-4E5E-9969-5CB732B428E8}"/>
              </a:ext>
            </a:extLst>
          </p:cNvPr>
          <p:cNvSpPr/>
          <p:nvPr/>
        </p:nvSpPr>
        <p:spPr>
          <a:xfrm>
            <a:off x="6874697" y="2130062"/>
            <a:ext cx="6376846" cy="4575538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24 juin 2021</a:t>
            </a:r>
          </a:p>
          <a:p>
            <a:pPr algn="ctr"/>
            <a:endParaRPr lang="fr-FR" sz="2000" b="1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algn="ctr"/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« Evaluer les apprentissages à distance : quelques bonnes pratiques »</a:t>
            </a:r>
          </a:p>
          <a:p>
            <a:pPr algn="ctr"/>
            <a:r>
              <a:rPr lang="fr-FR" sz="2900" dirty="0">
                <a:solidFill>
                  <a:srgbClr val="002060"/>
                </a:solidFill>
                <a:latin typeface="Unistra C" panose="02000503030000020000" pitchFamily="2" charset="0"/>
              </a:rPr>
              <a:t>Intervenant : Emmanuel Sylvestre, directeur du Centre de Soutien à l’Enseignement de l’Université de Lausanne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6B1C22-575F-4E5E-9969-5CB732B428E8}"/>
              </a:ext>
            </a:extLst>
          </p:cNvPr>
          <p:cNvSpPr/>
          <p:nvPr/>
        </p:nvSpPr>
        <p:spPr>
          <a:xfrm>
            <a:off x="12053971" y="5286491"/>
            <a:ext cx="6145306" cy="3886538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28 et 29 septembre 2022</a:t>
            </a:r>
          </a:p>
          <a:p>
            <a:pPr algn="ctr"/>
            <a:endParaRPr lang="fr-FR" sz="2000" b="1" dirty="0">
              <a:solidFill>
                <a:srgbClr val="002060"/>
              </a:solidFill>
              <a:latin typeface="Unistra C" panose="02000503030000020000" pitchFamily="2" charset="0"/>
            </a:endParaRPr>
          </a:p>
          <a:p>
            <a:pPr algn="ctr"/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« Penser et élaborer un dispositif </a:t>
            </a:r>
            <a:r>
              <a:rPr lang="fr-FR" sz="29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900" b="1" dirty="0">
                <a:solidFill>
                  <a:srgbClr val="002060"/>
                </a:solidFill>
                <a:latin typeface="Unistra C" panose="02000503030000020000" pitchFamily="2" charset="0"/>
              </a:rPr>
              <a:t> »</a:t>
            </a:r>
          </a:p>
        </p:txBody>
      </p:sp>
    </p:spTree>
    <p:extLst>
      <p:ext uri="{BB962C8B-B14F-4D97-AF65-F5344CB8AC3E}">
        <p14:creationId xmlns:p14="http://schemas.microsoft.com/office/powerpoint/2010/main" val="34803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37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6719455" y="4614289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6. BILAN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4519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38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12605747" y="-459621"/>
            <a:ext cx="12081157" cy="1310342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6. BILAN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3474114" y="803024"/>
            <a:ext cx="11943938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Merci à </a:t>
            </a:r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tous</a:t>
            </a:r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!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446629" cy="10304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Araf Meriem 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Archambault Michèle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(Inspé)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Bandry-Scubbi Anne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(Doyenne 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Beaudet Jérémie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(Inspé)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Bouvel Adrien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 droit)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Boyer Jean-Daniel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sciences sociales)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Braun Damien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Burger-Helmchen Thierry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(FSEG)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Calydon Jean-Marie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(Sciences po Strasbourg)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Cauchi-Duval Nicolas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sciences sociales)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Christoffel Éric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 physique et ingénierie)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Clarisse Maigret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sciences sociales)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Clermont Philippe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(Directeur Inspé)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Cometti Geremia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sciences sociales)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Cordazzo Philippe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(Doyen Faculté des sciences sociales)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Damien Braun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De Casteljau Christophe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700" dirty="0"/>
              <a:t>DGS Adjoint appui aux missions)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La Paix Renate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Debeire Christophe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Delrue-Barbier Julie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 droit)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Dittel Julie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Dupré Julien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(Directeur adjoint 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Feix Marc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(Doyen Faculté de théologie catholique)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Föllmi Beat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 théologie protestante)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Fricker Denis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 théologie catholique)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Gauer François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700" dirty="0"/>
              <a:t>VP Transformation numérique et innovations pédagogiques)</a:t>
            </a:r>
            <a:endParaRPr lang="fr-FR" sz="1700" kern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fr-FR" kern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8262" y="-14514"/>
            <a:ext cx="7232323" cy="1140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Gemmerlé Martine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(Directrice du service des bibliothèques)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Gounelle Rémi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 théologie protestante)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Guidat Etienne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Guittard Claude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(Doyen Faculté des sciences économiques et gestion)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Hautin Emmanuelle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(Directrice de la 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Heurtin</a:t>
            </a: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 Jean-Philippe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 Directeur Sciences Po Strasbourg)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Jacques Christian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Jean-Luc Koch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Keith Pierre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 théologie catholique) 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Kennel Sophie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(Directrice </a:t>
            </a:r>
            <a:r>
              <a:rPr lang="fr-FR" sz="1700" kern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Idip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1700" dirty="0"/>
              <a:t>VP déléguée Transformation pédagogique)</a:t>
            </a:r>
            <a:endParaRPr lang="fr-FR" sz="1700" kern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Khemkhem Samira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r>
              <a:rPr lang="fr-FR" sz="1700" b="1" dirty="0" err="1"/>
              <a:t>Knaebel</a:t>
            </a:r>
            <a:r>
              <a:rPr lang="fr-FR" sz="1700" b="1" dirty="0"/>
              <a:t> Alexandra </a:t>
            </a:r>
            <a:r>
              <a:rPr lang="fr-FR" sz="1700" dirty="0"/>
              <a:t>(VP Formation et parcours de réussite)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Lamey Damien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Lanéry Marie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(IDIP)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Laplanche Damien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(Service des bibliothèques)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dirty="0" err="1"/>
              <a:t>Laplane</a:t>
            </a:r>
            <a:r>
              <a:rPr lang="fr-FR" sz="1700" b="1" dirty="0"/>
              <a:t> Caroline </a:t>
            </a:r>
            <a:r>
              <a:rPr lang="fr-FR" sz="1700" dirty="0"/>
              <a:t>(Directrice-adjointe service communication)</a:t>
            </a:r>
            <a:endParaRPr lang="fr-FR" sz="1700" kern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Ledermann Valérie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Legrand Thierry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(Doyen Faculté de théologie protestante)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Lipson David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Maillier Carole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 (Directrice du SFC)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Marini Esther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(Service des bibliothèques)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Marrie Caroline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700" dirty="0"/>
              <a:t>Département Audiovisuel  -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Marsicano</a:t>
            </a: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 Elise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sciences sociales)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Morel Éric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Morisson Olivier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Noël-Schmitt Delphine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(Service des bibliothèques)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Oberlé Laurence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(Cellule </a:t>
            </a:r>
            <a:r>
              <a:rPr lang="fr-FR" sz="1700" kern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IdEx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 Mia)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fr-FR" kern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fr-FR" kern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fr-FR" kern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fr-FR" kern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453258" y="1956272"/>
            <a:ext cx="5834742" cy="732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dirty="0"/>
              <a:t>Piquette-</a:t>
            </a:r>
            <a:r>
              <a:rPr lang="fr-FR" sz="1700" b="1" dirty="0" err="1"/>
              <a:t>Muramatsu</a:t>
            </a:r>
            <a:r>
              <a:rPr lang="fr-FR" sz="1700" b="1" dirty="0"/>
              <a:t> Sarah </a:t>
            </a:r>
            <a:r>
              <a:rPr lang="fr-FR" sz="1700" dirty="0"/>
              <a:t>(Protection des données 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Rakitic Fabienne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(Mission Handicap </a:t>
            </a:r>
            <a:r>
              <a:rPr lang="fr-FR" sz="1700" kern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Unistra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Renaud Virginie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(Inspé)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Risch Magali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(Service des bibliothèques)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Roubineau Fanny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(SFC)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Saadaoui Jamel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(FSEG)</a:t>
            </a:r>
            <a:endParaRPr lang="fr-FR" sz="1700" dirty="0"/>
          </a:p>
          <a:p>
            <a:r>
              <a:rPr lang="fr-FR" sz="1700" b="1" dirty="0" err="1"/>
              <a:t>Savoyen</a:t>
            </a:r>
            <a:r>
              <a:rPr lang="fr-FR" sz="1700" b="1" dirty="0"/>
              <a:t>-Glass Sarah </a:t>
            </a:r>
            <a:r>
              <a:rPr lang="fr-FR" sz="1700" dirty="0"/>
              <a:t>(Service communication)</a:t>
            </a:r>
            <a:endParaRPr lang="fr-FR" sz="1700" kern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Scherrer Christophe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Sophie Kennel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(Directrice IDIP / VP déléguée)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Szita Szilvia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Taglang Thomas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Taillandier Janette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Téboul Jeanne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des sciences sociales)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Touret Céline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(SFC)</a:t>
            </a:r>
            <a:endParaRPr lang="fr-FR" sz="1700" b="1" kern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Trautmann Frédéric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(Faculté de théologie catholique)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Tuffery-Andrieu Jeanne-Marie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(Doyenne Faculté de droit)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Vaissier Pascal 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700" dirty="0"/>
              <a:t>Responsable du Département Audiovisuel D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Num)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Westermeyer Arnaud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(SFC)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Wilhelm Laurence </a:t>
            </a:r>
            <a:r>
              <a:rPr lang="fr-FR" sz="1700" kern="800" dirty="0">
                <a:solidFill>
                  <a:srgbClr val="0F16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(Faculté des langues)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1700" b="1" kern="800" dirty="0">
                <a:ea typeface="Calibri" panose="020F0502020204030204" pitchFamily="34" charset="0"/>
                <a:cs typeface="Times New Roman" panose="02020603050405020304" pitchFamily="18" charset="0"/>
              </a:rPr>
              <a:t>Zaegel Anita </a:t>
            </a:r>
            <a:r>
              <a:rPr lang="fr-FR" sz="17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(DES)</a:t>
            </a:r>
          </a:p>
        </p:txBody>
      </p:sp>
    </p:spTree>
    <p:extLst>
      <p:ext uri="{BB962C8B-B14F-4D97-AF65-F5344CB8AC3E}">
        <p14:creationId xmlns:p14="http://schemas.microsoft.com/office/powerpoint/2010/main" val="7837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42DA461E-5664-47D9-8900-83AD74CEC912}"/>
              </a:ext>
            </a:extLst>
          </p:cNvPr>
          <p:cNvSpPr txBox="1">
            <a:spLocks/>
          </p:cNvSpPr>
          <p:nvPr/>
        </p:nvSpPr>
        <p:spPr>
          <a:xfrm>
            <a:off x="7883237" y="3751308"/>
            <a:ext cx="3546762" cy="1056219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Pause</a:t>
            </a:r>
            <a:r>
              <a:rPr lang="fr-FR" sz="6000" b="1" dirty="0">
                <a:solidFill>
                  <a:srgbClr val="20527A"/>
                </a:solidFill>
                <a:latin typeface="Unistra A" panose="02000503030000020000" pitchFamily="2" charset="0"/>
              </a:rPr>
              <a:t> </a:t>
            </a:r>
            <a:endParaRPr lang="fr-FR" sz="6000" dirty="0">
              <a:solidFill>
                <a:srgbClr val="002060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85" name="Image 13">
            <a:extLst>
              <a:ext uri="{FF2B5EF4-FFF2-40B4-BE49-F238E27FC236}">
                <a16:creationId xmlns:a16="http://schemas.microsoft.com/office/drawing/2014/main" id="{B476CF4A-B2BA-48FA-A8E6-02E54B2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7ACEA7C-6B53-42D0-8B53-2BF5718F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30F43E5-AB48-416B-A933-0D9AE8E6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39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877" y="3075709"/>
            <a:ext cx="2425090" cy="263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4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8977081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INTRODUCTION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2652664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Sophie Kennel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915400" y="4635842"/>
            <a:ext cx="8692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rgbClr val="002060"/>
                </a:solidFill>
                <a:latin typeface="Unistra C" panose="02000503030000020000" pitchFamily="2" charset="0"/>
              </a:rPr>
              <a:t>Directrice de l’IDIP (Institut de développement et d'innovation pédagogiques) et vice-présidente déléguée à la transformation pédagogique de l'Université de Strasbourg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25" y="2709592"/>
            <a:ext cx="5434333" cy="5423465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8878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40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6220691" y="3120790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TABLE RONDE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8155" y="6735315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sp>
        <p:nvSpPr>
          <p:cNvPr id="2" name="Rectangle 1"/>
          <p:cNvSpPr/>
          <p:nvPr/>
        </p:nvSpPr>
        <p:spPr>
          <a:xfrm>
            <a:off x="2855487" y="5038997"/>
            <a:ext cx="118288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100000"/>
              <a:defRPr/>
            </a:pPr>
            <a:r>
              <a:rPr lang="fr-FR" sz="4400" b="1" dirty="0">
                <a:solidFill>
                  <a:srgbClr val="20527A"/>
                </a:solidFill>
                <a:latin typeface="Unistra A" panose="02000503030000020000" pitchFamily="2" charset="0"/>
              </a:rPr>
              <a:t>« Penser et élaborer un dispositif </a:t>
            </a:r>
            <a:r>
              <a:rPr lang="fr-FR" sz="4400" b="1" dirty="0" err="1">
                <a:solidFill>
                  <a:srgbClr val="20527A"/>
                </a:solidFill>
                <a:latin typeface="Unistra A" panose="02000503030000020000" pitchFamily="2" charset="0"/>
              </a:rPr>
              <a:t>EàD</a:t>
            </a:r>
            <a:r>
              <a:rPr lang="fr-FR" sz="4400" b="1" dirty="0">
                <a:solidFill>
                  <a:srgbClr val="20527A"/>
                </a:solidFill>
                <a:latin typeface="Unistra A" panose="02000503030000020000" pitchFamily="2" charset="0"/>
              </a:rPr>
              <a:t> </a:t>
            </a:r>
          </a:p>
          <a:p>
            <a:pPr algn="ctr">
              <a:buSzPct val="100000"/>
              <a:defRPr/>
            </a:pPr>
            <a:r>
              <a:rPr lang="fr-FR" sz="4400" b="1" dirty="0">
                <a:solidFill>
                  <a:srgbClr val="20527A"/>
                </a:solidFill>
                <a:latin typeface="Unistra A" panose="02000503030000020000" pitchFamily="2" charset="0"/>
              </a:rPr>
              <a:t>(aspects réglementaire, administratif et pédagogique) »</a:t>
            </a:r>
          </a:p>
        </p:txBody>
      </p:sp>
    </p:spTree>
    <p:extLst>
      <p:ext uri="{BB962C8B-B14F-4D97-AF65-F5344CB8AC3E}">
        <p14:creationId xmlns:p14="http://schemas.microsoft.com/office/powerpoint/2010/main" val="13350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41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8977081" y="-13135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TABLE RONDE</a:t>
            </a:r>
          </a:p>
        </p:txBody>
      </p:sp>
      <p:sp>
        <p:nvSpPr>
          <p:cNvPr id="111" name="TextBox 4">
            <a:extLst>
              <a:ext uri="{FF2B5EF4-FFF2-40B4-BE49-F238E27FC236}">
                <a16:creationId xmlns:a16="http://schemas.microsoft.com/office/drawing/2014/main" id="{146674E5-BFAF-406C-B20A-56903EC187CE}"/>
              </a:ext>
            </a:extLst>
          </p:cNvPr>
          <p:cNvSpPr txBox="1"/>
          <p:nvPr/>
        </p:nvSpPr>
        <p:spPr>
          <a:xfrm>
            <a:off x="12652664" y="1307030"/>
            <a:ext cx="12219709" cy="1095137"/>
          </a:xfrm>
          <a:prstGeom prst="parallelogram">
            <a:avLst>
              <a:gd name="adj" fmla="val 69748"/>
            </a:avLst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91440" rIns="0" bIns="91440" rtlCol="0" anchor="ctr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Intervenants</a:t>
            </a:r>
            <a:endParaRPr lang="en-US" sz="4400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636" y="5205203"/>
            <a:ext cx="2774949" cy="27749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73" y="5205204"/>
            <a:ext cx="2775612" cy="27756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557" y="5205204"/>
            <a:ext cx="2774949" cy="27749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36" y="694274"/>
            <a:ext cx="2744567" cy="27390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9" y="5205202"/>
            <a:ext cx="2722592" cy="27749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13546" y="3787786"/>
            <a:ext cx="7401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Unistra C" panose="02000503030000020000" pitchFamily="2" charset="0"/>
              </a:rPr>
              <a:t>Animée par </a:t>
            </a:r>
            <a:r>
              <a:rPr lang="fr-FR" sz="2200" b="1" dirty="0">
                <a:solidFill>
                  <a:srgbClr val="002060"/>
                </a:solidFill>
                <a:latin typeface="Unistra C" panose="02000503030000020000" pitchFamily="2" charset="0"/>
              </a:rPr>
              <a:t>Sophie Kennel</a:t>
            </a:r>
            <a:r>
              <a:rPr lang="fr-FR" sz="2200" dirty="0">
                <a:solidFill>
                  <a:srgbClr val="002060"/>
                </a:solidFill>
                <a:latin typeface="Unistra C" panose="02000503030000020000" pitchFamily="2" charset="0"/>
              </a:rPr>
              <a:t>, directrice de l’IDIP et vice-présidente déléguée à la transformation pédagogique de l'Université de Strasbourg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196645" y="8199570"/>
            <a:ext cx="3851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  <a:latin typeface="Unistra C" panose="02000503030000020000" pitchFamily="2" charset="0"/>
              </a:rPr>
              <a:t>Christophe Scherrer</a:t>
            </a:r>
            <a:r>
              <a:rPr lang="fr-FR" sz="2200" dirty="0">
                <a:solidFill>
                  <a:srgbClr val="002060"/>
                </a:solidFill>
                <a:latin typeface="Unistra C" panose="02000503030000020000" pitchFamily="2" charset="0"/>
              </a:rPr>
              <a:t>, ingénieur pour l’enseignement numérique à la Direction du numérique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61242" y="8138016"/>
            <a:ext cx="4591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  <a:latin typeface="Unistra C" panose="02000503030000020000" pitchFamily="2" charset="0"/>
              </a:rPr>
              <a:t>Fanny Roubineau</a:t>
            </a:r>
            <a:r>
              <a:rPr lang="fr-FR" sz="2200" dirty="0">
                <a:solidFill>
                  <a:srgbClr val="002060"/>
                </a:solidFill>
                <a:latin typeface="Unistra C" panose="02000503030000020000" pitchFamily="2" charset="0"/>
              </a:rPr>
              <a:t>, chargée de mission Formation Continue à Distance (Service de Formation Continue)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30318" y="8280599"/>
            <a:ext cx="3512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  <a:latin typeface="Unistra C" panose="02000503030000020000" pitchFamily="2" charset="0"/>
              </a:rPr>
              <a:t>Marc Feix</a:t>
            </a:r>
            <a:r>
              <a:rPr lang="fr-FR" sz="2200" dirty="0">
                <a:solidFill>
                  <a:srgbClr val="002060"/>
                </a:solidFill>
                <a:latin typeface="Unistra C" panose="02000503030000020000" pitchFamily="2" charset="0"/>
              </a:rPr>
              <a:t>, doyen de la Faculté de théologie catholique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451361" y="8256701"/>
            <a:ext cx="3872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  <a:latin typeface="Unistra C" panose="02000503030000020000" pitchFamily="2" charset="0"/>
              </a:rPr>
              <a:t>Samira Khemkhem</a:t>
            </a:r>
            <a:r>
              <a:rPr lang="fr-FR" sz="2200" dirty="0">
                <a:solidFill>
                  <a:srgbClr val="002060"/>
                </a:solidFill>
                <a:latin typeface="Unistra C" panose="02000503030000020000" pitchFamily="2" charset="0"/>
              </a:rPr>
              <a:t>, responsable du projet </a:t>
            </a:r>
            <a:r>
              <a:rPr lang="fr-FR" sz="2200" dirty="0" err="1">
                <a:solidFill>
                  <a:srgbClr val="002060"/>
                </a:solidFill>
                <a:latin typeface="Unistra C" panose="02000503030000020000" pitchFamily="2" charset="0"/>
              </a:rPr>
              <a:t>Epidi</a:t>
            </a:r>
            <a:r>
              <a:rPr lang="fr-FR" sz="2200" dirty="0">
                <a:solidFill>
                  <a:srgbClr val="002060"/>
                </a:solidFill>
                <a:latin typeface="Unistra C" panose="02000503030000020000" pitchFamily="2" charset="0"/>
              </a:rPr>
              <a:t> (Faculté des Langues)</a:t>
            </a:r>
          </a:p>
        </p:txBody>
      </p:sp>
      <p:sp>
        <p:nvSpPr>
          <p:cNvPr id="1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9312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42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6719455" y="4392616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SYNTHÈSE DE LA JOURNÉE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8155" y="6735315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8078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43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6719455" y="4614289"/>
            <a:ext cx="11568543" cy="1320165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  <a:cs typeface="TisaSansPro" panose="020B0504020101010102" pitchFamily="34" charset="0"/>
              </a:rPr>
              <a:t> MERCI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B3EF0C6-0392-471D-A730-750438E3B13A}"/>
              </a:ext>
            </a:extLst>
          </p:cNvPr>
          <p:cNvSpPr/>
          <p:nvPr/>
        </p:nvSpPr>
        <p:spPr>
          <a:xfrm flipV="1">
            <a:off x="13392150" y="2220345"/>
            <a:ext cx="4895850" cy="8066655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9" name="Image 13">
            <a:extLst>
              <a:ext uri="{FF2B5EF4-FFF2-40B4-BE49-F238E27FC236}">
                <a16:creationId xmlns:a16="http://schemas.microsoft.com/office/drawing/2014/main" id="{66FD76C8-AF47-41CA-A5F9-5CEFCC87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7E11A-6112-4891-B25F-821B2DA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D0C75C-317F-4F5A-BE07-5F7743AB5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8155" y="6735315"/>
            <a:ext cx="3845919" cy="2260561"/>
          </a:xfrm>
          <a:prstGeom prst="rect">
            <a:avLst/>
          </a:prstGeom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65295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5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8339772" y="0"/>
            <a:ext cx="11568543" cy="1310342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Pierre </a:t>
            </a:r>
            <a:r>
              <a:rPr lang="en-US" sz="4800" b="1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Beust</a:t>
            </a:r>
            <a:endParaRPr lang="en-US" sz="4800" b="1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339772" y="6702900"/>
            <a:ext cx="8773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Unistra C" panose="02000503030000020000" pitchFamily="2" charset="0"/>
              </a:rPr>
              <a:t>Enseignant-chercheur à l'Université de Caen Normandie, membre du collège des conseillers scientifiques et pédagogiques à la DGESIP et chef de projet Campus connectés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97" y="2664430"/>
            <a:ext cx="5680414" cy="542346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339772" y="3369852"/>
            <a:ext cx="8232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Unistra C" panose="02000503030000020000" pitchFamily="2" charset="0"/>
              </a:rPr>
              <a:t>Quelles attentes vis à vis de la formation à distance ? Un focus sur les campus connectés.</a:t>
            </a:r>
          </a:p>
        </p:txBody>
      </p:sp>
      <p:sp>
        <p:nvSpPr>
          <p:cNvPr id="1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16318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6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281881" y="0"/>
            <a:ext cx="11568543" cy="1310342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Cathia</a:t>
            </a:r>
            <a:r>
              <a:rPr lang="en-US" sz="4800" b="1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Papi</a:t>
            </a:r>
            <a:endParaRPr lang="en-US" sz="4800" b="1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281881" y="6752486"/>
            <a:ext cx="8592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Unistra C" panose="02000503030000020000" pitchFamily="2" charset="0"/>
              </a:rPr>
              <a:t>Professeure au département Éducation de l’Université TÉLUQ (Canada) et directrice de l’observatoire du numérique en éducation (ONE)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" y="2660319"/>
            <a:ext cx="8135198" cy="542346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281881" y="3542440"/>
            <a:ext cx="823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Unistra C" panose="02000503030000020000" pitchFamily="2" charset="0"/>
              </a:rPr>
              <a:t>Quelques incontournables de la formation à distance</a:t>
            </a:r>
          </a:p>
        </p:txBody>
      </p:sp>
      <p:sp>
        <p:nvSpPr>
          <p:cNvPr id="1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3643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42DA461E-5664-47D9-8900-83AD74CEC912}"/>
              </a:ext>
            </a:extLst>
          </p:cNvPr>
          <p:cNvSpPr txBox="1">
            <a:spLocks/>
          </p:cNvSpPr>
          <p:nvPr/>
        </p:nvSpPr>
        <p:spPr>
          <a:xfrm>
            <a:off x="7883237" y="3751308"/>
            <a:ext cx="3546762" cy="1056219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100000"/>
              <a:defRPr/>
            </a:pPr>
            <a:r>
              <a:rPr lang="fr-FR" sz="7200" b="1" dirty="0">
                <a:solidFill>
                  <a:srgbClr val="20527A"/>
                </a:solidFill>
                <a:latin typeface="Unistra A" panose="02000503030000020000" pitchFamily="2" charset="0"/>
              </a:rPr>
              <a:t>Pause</a:t>
            </a:r>
            <a:r>
              <a:rPr lang="fr-FR" sz="6000" b="1" dirty="0">
                <a:solidFill>
                  <a:srgbClr val="20527A"/>
                </a:solidFill>
                <a:latin typeface="Unistra A" panose="02000503030000020000" pitchFamily="2" charset="0"/>
              </a:rPr>
              <a:t> </a:t>
            </a:r>
            <a:endParaRPr lang="fr-FR" sz="6000" dirty="0">
              <a:solidFill>
                <a:srgbClr val="002060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85" name="Image 13">
            <a:extLst>
              <a:ext uri="{FF2B5EF4-FFF2-40B4-BE49-F238E27FC236}">
                <a16:creationId xmlns:a16="http://schemas.microsoft.com/office/drawing/2014/main" id="{B476CF4A-B2BA-48FA-A8E6-02E54B2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15" y="7301457"/>
            <a:ext cx="1128279" cy="112827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7ACEA7C-6B53-42D0-8B53-2BF5718F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157" y="8652109"/>
            <a:ext cx="3141532" cy="72258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30F43E5-AB48-416B-A933-0D9AE8E6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4" y="7047323"/>
            <a:ext cx="3845919" cy="22605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7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877" y="3075709"/>
            <a:ext cx="2425090" cy="263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8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8541328" y="23697"/>
            <a:ext cx="11568543" cy="1310342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Renate De La </a:t>
            </a:r>
            <a:r>
              <a:rPr lang="en-US" sz="4800" b="1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Paix</a:t>
            </a:r>
            <a:endParaRPr lang="en-US" sz="4800" b="1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541328" y="7297905"/>
            <a:ext cx="7299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Unistra C" panose="02000503030000020000" pitchFamily="2" charset="0"/>
              </a:rPr>
              <a:t>Responsable du Master CAWEB et du Master </a:t>
            </a:r>
            <a:r>
              <a:rPr lang="fr-FR" sz="2800" dirty="0" err="1">
                <a:solidFill>
                  <a:srgbClr val="002060"/>
                </a:solidFill>
                <a:latin typeface="Unistra C" panose="02000503030000020000" pitchFamily="2" charset="0"/>
              </a:rPr>
              <a:t>TCLoc</a:t>
            </a:r>
            <a:r>
              <a:rPr lang="fr-FR" sz="2800" dirty="0">
                <a:solidFill>
                  <a:srgbClr val="002060"/>
                </a:solidFill>
                <a:latin typeface="Unistra C" panose="02000503030000020000" pitchFamily="2" charset="0"/>
              </a:rPr>
              <a:t> (Faculté des langues)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5" y="2796987"/>
            <a:ext cx="5455025" cy="54550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541328" y="3598413"/>
            <a:ext cx="7785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Unistra C" panose="02000503030000020000" pitchFamily="2" charset="0"/>
              </a:rPr>
              <a:t>Les défis d'une formation à distance au quotidien (Master CAWEB et Master </a:t>
            </a:r>
            <a:r>
              <a:rPr lang="fr-FR" sz="32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TCLoc</a:t>
            </a:r>
            <a:r>
              <a:rPr lang="fr-FR" sz="3200" b="1" dirty="0">
                <a:solidFill>
                  <a:srgbClr val="002060"/>
                </a:solidFill>
                <a:latin typeface="Unistra C" panose="02000503030000020000" pitchFamily="2" charset="0"/>
              </a:rPr>
              <a:t>)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48912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15">
            <a:extLst>
              <a:ext uri="{FF2B5EF4-FFF2-40B4-BE49-F238E27FC236}">
                <a16:creationId xmlns:a16="http://schemas.microsoft.com/office/drawing/2014/main" id="{6873522B-2BE6-4E8F-88ED-CABE90F58EDF}"/>
              </a:ext>
            </a:extLst>
          </p:cNvPr>
          <p:cNvSpPr/>
          <p:nvPr/>
        </p:nvSpPr>
        <p:spPr>
          <a:xfrm>
            <a:off x="16181115" y="12803249"/>
            <a:ext cx="137160" cy="1133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EB90-012D-45EC-9E75-7AF1E5F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840" y="9469693"/>
            <a:ext cx="1110040" cy="411486"/>
          </a:xfrm>
        </p:spPr>
        <p:txBody>
          <a:bodyPr/>
          <a:lstStyle/>
          <a:p>
            <a:fld id="{2CEFAB9C-9D20-B149-B69D-443DC4350F1B}" type="slidenum">
              <a:rPr lang="fr-FR" sz="2000" smtClean="0">
                <a:solidFill>
                  <a:srgbClr val="002060"/>
                </a:solidFill>
              </a:rPr>
              <a:pPr/>
              <a:t>9</a:t>
            </a:fld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590B338-AA4D-4295-AFD7-5800DB969AA3}"/>
              </a:ext>
            </a:extLst>
          </p:cNvPr>
          <p:cNvSpPr txBox="1"/>
          <p:nvPr/>
        </p:nvSpPr>
        <p:spPr>
          <a:xfrm>
            <a:off x="9107709" y="-8223"/>
            <a:ext cx="11568543" cy="1310342"/>
          </a:xfrm>
          <a:prstGeom prst="parallelogram">
            <a:avLst>
              <a:gd name="adj" fmla="val 66863"/>
            </a:avLst>
          </a:prstGeom>
          <a:solidFill>
            <a:srgbClr val="207AB6"/>
          </a:solidFill>
          <a:ln>
            <a:solidFill>
              <a:srgbClr val="207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7160" rIns="0" bIns="137160" rtlCol="0" anchor="ctr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Éric</a:t>
            </a:r>
            <a:r>
              <a:rPr lang="en-US" sz="4800" b="1" dirty="0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nistra C" panose="02000503030000020000" pitchFamily="2" charset="0"/>
                <a:ea typeface="Roboto" panose="02000000000000000000" pitchFamily="2" charset="0"/>
              </a:rPr>
              <a:t>Christoffel</a:t>
            </a:r>
            <a:endParaRPr lang="en-US" sz="4800" b="1" dirty="0">
              <a:solidFill>
                <a:schemeClr val="bg1"/>
              </a:solidFill>
              <a:latin typeface="Unistra C" panose="02000503030000020000" pitchFamily="2" charset="0"/>
              <a:ea typeface="Roboto" panose="02000000000000000000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107710" y="6903438"/>
            <a:ext cx="8095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Unistra C" panose="02000503030000020000" pitchFamily="2" charset="0"/>
              </a:rPr>
              <a:t>Enseignant - Chercheur Faculté de Physique et Ingénierie</a:t>
            </a:r>
          </a:p>
          <a:p>
            <a:r>
              <a:rPr lang="fr-FR" sz="2800" dirty="0">
                <a:solidFill>
                  <a:srgbClr val="002060"/>
                </a:solidFill>
                <a:latin typeface="Unistra C" panose="02000503030000020000" pitchFamily="2" charset="0"/>
              </a:rPr>
              <a:t>Laboratoire Interuniversitaire des Sciences de l’Éducation et de la Communication LISEC – UR 2310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37" y="2864968"/>
            <a:ext cx="6284136" cy="542346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107709" y="3539436"/>
            <a:ext cx="8095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Unistra C" panose="02000503030000020000" pitchFamily="2" charset="0"/>
              </a:rPr>
              <a:t>La licence </a:t>
            </a:r>
            <a:r>
              <a:rPr lang="fr-FR" sz="32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3200" b="1" dirty="0">
                <a:solidFill>
                  <a:srgbClr val="002060"/>
                </a:solidFill>
                <a:latin typeface="Unistra C" panose="02000503030000020000" pitchFamily="2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Unistra C" panose="02000503030000020000" pitchFamily="2" charset="0"/>
              </a:rPr>
              <a:t>professionnalisante</a:t>
            </a:r>
            <a:r>
              <a:rPr lang="fr-FR" sz="3200" b="1" dirty="0">
                <a:solidFill>
                  <a:srgbClr val="002060"/>
                </a:solidFill>
                <a:latin typeface="Unistra C" panose="02000503030000020000" pitchFamily="2" charset="0"/>
              </a:rPr>
              <a:t> « Développement web, Communication et Apprentissages »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505200" y="9441983"/>
            <a:ext cx="10820400" cy="411486"/>
          </a:xfrm>
        </p:spPr>
        <p:txBody>
          <a:bodyPr/>
          <a:lstStyle/>
          <a:p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Journées d'étude "Penser et élaborer un dispositif </a:t>
            </a:r>
            <a:r>
              <a:rPr lang="fr-FR" sz="2400" dirty="0" err="1">
                <a:solidFill>
                  <a:srgbClr val="002060"/>
                </a:solidFill>
                <a:latin typeface="Unistra C" panose="02000503030000020000" pitchFamily="2" charset="0"/>
              </a:rPr>
              <a:t>EàD</a:t>
            </a:r>
            <a:r>
              <a:rPr lang="fr-FR" sz="2400" dirty="0">
                <a:solidFill>
                  <a:srgbClr val="002060"/>
                </a:solidFill>
                <a:latin typeface="Unistra C" panose="02000503030000020000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617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PORAMA EAD 2022 MERIEM" id="{420F2E7E-7224-40DD-9658-A26BD8D331D7}" vid="{53ED399E-5397-412E-8278-13761AC712E8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2894</TotalTime>
  <Words>2403</Words>
  <Application>Microsoft Office PowerPoint</Application>
  <PresentationFormat>Personnalisé</PresentationFormat>
  <Paragraphs>398</Paragraphs>
  <Slides>43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5" baseType="lpstr">
      <vt:lpstr>Arial</vt:lpstr>
      <vt:lpstr>Brill Roman</vt:lpstr>
      <vt:lpstr>Calibri</vt:lpstr>
      <vt:lpstr>Calibri Light</vt:lpstr>
      <vt:lpstr>FontAwesome</vt:lpstr>
      <vt:lpstr>Roboto</vt:lpstr>
      <vt:lpstr>Times New Roman</vt:lpstr>
      <vt:lpstr>TisaSansPro</vt:lpstr>
      <vt:lpstr>Unistra A</vt:lpstr>
      <vt:lpstr>Unistra B</vt:lpstr>
      <vt:lpstr>Unistra 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Strasbourg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ARAF Meriem</dc:creator>
  <cp:lastModifiedBy>LAMEY Damien</cp:lastModifiedBy>
  <cp:revision>263</cp:revision>
  <dcterms:created xsi:type="dcterms:W3CDTF">2022-03-06T20:02:01Z</dcterms:created>
  <dcterms:modified xsi:type="dcterms:W3CDTF">2022-09-29T12:55:04Z</dcterms:modified>
</cp:coreProperties>
</file>