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18"/>
  </p:notesMasterIdLst>
  <p:handoutMasterIdLst>
    <p:handoutMasterId r:id="rId19"/>
  </p:handoutMasterIdLst>
  <p:sldIdLst>
    <p:sldId id="281" r:id="rId2"/>
    <p:sldId id="282" r:id="rId3"/>
    <p:sldId id="284" r:id="rId4"/>
    <p:sldId id="332" r:id="rId5"/>
    <p:sldId id="285" r:id="rId6"/>
    <p:sldId id="324" r:id="rId7"/>
    <p:sldId id="327" r:id="rId8"/>
    <p:sldId id="329" r:id="rId9"/>
    <p:sldId id="325" r:id="rId10"/>
    <p:sldId id="303" r:id="rId11"/>
    <p:sldId id="328" r:id="rId12"/>
    <p:sldId id="331" r:id="rId13"/>
    <p:sldId id="330" r:id="rId14"/>
    <p:sldId id="317" r:id="rId15"/>
    <p:sldId id="326" r:id="rId16"/>
    <p:sldId id="295" r:id="rId17"/>
  </p:sldIdLst>
  <p:sldSz cx="18288000" cy="10287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07AB6"/>
    <a:srgbClr val="0F1685"/>
    <a:srgbClr val="20527A"/>
    <a:srgbClr val="FFC300"/>
    <a:srgbClr val="207A52"/>
    <a:srgbClr val="FF3736"/>
    <a:srgbClr val="283173"/>
    <a:srgbClr val="FF6157"/>
    <a:srgbClr val="FF2B36"/>
    <a:srgbClr val="CCF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5934" autoAdjust="0"/>
  </p:normalViewPr>
  <p:slideViewPr>
    <p:cSldViewPr snapToGrid="0" snapToObjects="1">
      <p:cViewPr varScale="1">
        <p:scale>
          <a:sx n="56" d="100"/>
          <a:sy n="56" d="100"/>
        </p:scale>
        <p:origin x="648" y="34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34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C7660-7C27-7241-8FCD-7EEA25A9566B}" type="datetime1">
              <a:rPr lang="fr-FR" smtClean="0"/>
              <a:t>29/09/2022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D7915-EACE-7949-BE2B-0258F6217E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15163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EE48F-7BBB-274A-B21A-8A0CF3D27BD6}" type="datetime1">
              <a:rPr lang="fr-FR" smtClean="0"/>
              <a:t>29/09/2022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BB022-FCD4-8146-81CF-E6B7B746C1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91162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BB022-FCD4-8146-81CF-E6B7B746C14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9214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BB022-FCD4-8146-81CF-E6B7B746C14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BB022-FCD4-8146-81CF-E6B7B746C14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047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BB022-FCD4-8146-81CF-E6B7B746C14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2882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BB022-FCD4-8146-81CF-E6B7B746C14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1118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BB022-FCD4-8146-81CF-E6B7B746C14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7911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BB022-FCD4-8146-81CF-E6B7B746C14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9660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BB022-FCD4-8146-81CF-E6B7B746C14C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5328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BB022-FCD4-8146-81CF-E6B7B746C14C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9932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3E974D-A19C-4853-BE84-6579D38C8B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FD90B0D-7A12-4D1A-98DA-DB66CCAD31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CC2FF1-1F05-4782-997C-B87583FF0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0349-38BC-4B6E-BB38-FE3962541261}" type="datetime1">
              <a:rPr lang="fr-FR" smtClean="0"/>
              <a:t>29/09/2022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9E49D2-523E-419B-A28A-65907F788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Atelier 2 "Nouveaux outils numériques pour l'EàD"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E78689-687D-425D-8C03-4BD2E9D24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FAB9C-9D20-B149-B69D-443DC4350F1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595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0479F8-6B0F-41AE-A758-A48FD13DE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CB17472-0AFE-41B2-8643-D60AFEF77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E43431-435E-41BA-9370-E84BDC18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5C668-5207-4518-8CF1-4FA601B50279}" type="datetime1">
              <a:rPr lang="fr-FR" smtClean="0"/>
              <a:t>29/09/2022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5A3FA2-A441-42E3-86DB-39FDC202C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Atelier 2 "Nouveaux outils numériques pour l'EàD"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94C6E4-F14A-488A-B112-ED33FAF6E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FAB9C-9D20-B149-B69D-443DC4350F1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2189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8645A41-E968-402D-B2E0-FA11B017A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5DE7B05-6FFF-4918-8E38-8126E33368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EC5F40-DCA8-403C-A63B-3618E8FFE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2209F-DEDA-47FD-B422-D8E492181918}" type="datetime1">
              <a:rPr lang="fr-FR" smtClean="0"/>
              <a:t>29/09/2022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0BBE5C-4845-4881-954C-D5436244B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Atelier 2 "Nouveaux outils numériques pour l'EàD"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025718-8FA3-409D-8768-24AF1DA5F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FAB9C-9D20-B149-B69D-443DC4350F1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5972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an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415905831"/>
              </p:ext>
            </p:extLst>
          </p:nvPr>
        </p:nvGraphicFramePr>
        <p:xfrm>
          <a:off x="3" y="9083391"/>
          <a:ext cx="18298582" cy="1202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8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92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0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292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8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5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599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96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07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531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95640">
                <a:tc gridSpan="12">
                  <a:txBody>
                    <a:bodyPr/>
                    <a:lstStyle/>
                    <a:p>
                      <a:pPr algn="ctr"/>
                      <a:endParaRPr lang="fr-FR" sz="2100" dirty="0">
                        <a:latin typeface="Unistra A"/>
                        <a:cs typeface="Unistra A"/>
                      </a:endParaRPr>
                    </a:p>
                  </a:txBody>
                  <a:tcPr marL="144000" marR="144000" marT="0" marB="756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/>
                      <a:endParaRPr lang="fr-FR" sz="2100" dirty="0">
                        <a:latin typeface="Unistra A"/>
                        <a:cs typeface="Unistra A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100" b="1" dirty="0">
                          <a:latin typeface="Unistra A"/>
                          <a:cs typeface="Unistra A"/>
                        </a:rPr>
                        <a:t>Université</a:t>
                      </a:r>
                      <a:r>
                        <a:rPr lang="fr-FR" sz="2100" dirty="0">
                          <a:latin typeface="Unistra A"/>
                          <a:cs typeface="Unistra A"/>
                        </a:rPr>
                        <a:t> de Strasbourg</a:t>
                      </a:r>
                      <a:endParaRPr lang="fr-FR" sz="2100" dirty="0"/>
                    </a:p>
                  </a:txBody>
                  <a:tcPr marL="144000" marR="0" marT="1080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640">
                <a:tc gridSpan="12">
                  <a:txBody>
                    <a:bodyPr/>
                    <a:lstStyle/>
                    <a:p>
                      <a:pPr algn="ctr"/>
                      <a:endParaRPr lang="fr-FR" sz="2100" dirty="0">
                        <a:latin typeface="Unistra A"/>
                        <a:cs typeface="Unistra A"/>
                      </a:endParaRPr>
                    </a:p>
                  </a:txBody>
                  <a:tcPr marL="0" marR="0" marT="0" marB="756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" name="Espace réservé de la date 23"/>
          <p:cNvSpPr>
            <a:spLocks noGrp="1"/>
          </p:cNvSpPr>
          <p:nvPr>
            <p:ph type="dt" sz="half" idx="10"/>
          </p:nvPr>
        </p:nvSpPr>
        <p:spPr>
          <a:xfrm>
            <a:off x="1196648" y="9441983"/>
            <a:ext cx="2027200" cy="411486"/>
          </a:xfrm>
        </p:spPr>
        <p:txBody>
          <a:bodyPr/>
          <a:lstStyle/>
          <a:p>
            <a:fld id="{45D123F4-E90C-4081-A168-83DC6E18CCA8}" type="datetime1">
              <a:rPr lang="fr-FR" smtClean="0"/>
              <a:t>29/09/2022</a:t>
            </a:fld>
            <a:endParaRPr lang="fr-FR" dirty="0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1"/>
          </p:nvPr>
        </p:nvSpPr>
        <p:spPr>
          <a:xfrm>
            <a:off x="3505200" y="9441983"/>
            <a:ext cx="10820400" cy="411486"/>
          </a:xfrm>
        </p:spPr>
        <p:txBody>
          <a:bodyPr/>
          <a:lstStyle/>
          <a:p>
            <a:r>
              <a:rPr lang="fr-FR" smtClean="0"/>
              <a:t>Atelier 2 "Nouveaux outils numériques pour l'EàD"</a:t>
            </a:r>
            <a:endParaRPr lang="fr-FR" dirty="0"/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2"/>
          </p:nvPr>
        </p:nvSpPr>
        <p:spPr>
          <a:xfrm>
            <a:off x="0" y="9441983"/>
            <a:ext cx="1110040" cy="411486"/>
          </a:xfrm>
        </p:spPr>
        <p:txBody>
          <a:bodyPr/>
          <a:lstStyle/>
          <a:p>
            <a:fld id="{2CEFAB9C-9D20-B149-B69D-443DC4350F1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4" hasCustomPrompt="1"/>
          </p:nvPr>
        </p:nvSpPr>
        <p:spPr>
          <a:xfrm>
            <a:off x="1579102" y="744938"/>
            <a:ext cx="14745396" cy="97842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aseline="0">
                <a:latin typeface="Unistra A"/>
                <a:cs typeface="Unistra A"/>
              </a:defRPr>
            </a:lvl1pPr>
          </a:lstStyle>
          <a:p>
            <a:pPr lvl="0"/>
            <a:r>
              <a:rPr lang="fr-FR" dirty="0"/>
              <a:t>Titre de la diapositive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1579101" y="374920"/>
            <a:ext cx="7243250" cy="4515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fr-FR" dirty="0"/>
              <a:t>Chapitre 1 | 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3626519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au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86329095"/>
              </p:ext>
            </p:extLst>
          </p:nvPr>
        </p:nvGraphicFramePr>
        <p:xfrm>
          <a:off x="3" y="9083391"/>
          <a:ext cx="18298582" cy="1202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8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92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0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292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8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5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599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96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07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531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95640">
                <a:tc gridSpan="12">
                  <a:txBody>
                    <a:bodyPr/>
                    <a:lstStyle/>
                    <a:p>
                      <a:pPr algn="ctr"/>
                      <a:endParaRPr lang="fr-FR" sz="2100" dirty="0">
                        <a:latin typeface="Unistra A"/>
                        <a:cs typeface="Unistra A"/>
                      </a:endParaRPr>
                    </a:p>
                  </a:txBody>
                  <a:tcPr marL="144000" marR="144000" marT="0" marB="756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/>
                      <a:endParaRPr lang="fr-FR" sz="2100" dirty="0">
                        <a:latin typeface="Unistra A"/>
                        <a:cs typeface="Unistra A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100" b="1" dirty="0">
                          <a:latin typeface="Unistra A"/>
                          <a:cs typeface="Unistra A"/>
                        </a:rPr>
                        <a:t>Université</a:t>
                      </a:r>
                      <a:r>
                        <a:rPr lang="fr-FR" sz="2100" dirty="0">
                          <a:latin typeface="Unistra A"/>
                          <a:cs typeface="Unistra A"/>
                        </a:rPr>
                        <a:t> de Strasbourg</a:t>
                      </a:r>
                      <a:endParaRPr lang="fr-FR" sz="2100" dirty="0"/>
                    </a:p>
                  </a:txBody>
                  <a:tcPr marL="144000" marR="0" marT="1080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640">
                <a:tc gridSpan="12">
                  <a:txBody>
                    <a:bodyPr/>
                    <a:lstStyle/>
                    <a:p>
                      <a:pPr algn="ctr"/>
                      <a:endParaRPr lang="fr-FR" sz="2100" dirty="0">
                        <a:latin typeface="Unistra A"/>
                        <a:cs typeface="Unistra A"/>
                      </a:endParaRPr>
                    </a:p>
                  </a:txBody>
                  <a:tcPr marL="0" marR="0" marT="0" marB="756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Espace réservé pour une image  4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8287998" cy="94662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400" baseline="0"/>
            </a:lvl1pPr>
          </a:lstStyle>
          <a:p>
            <a:r>
              <a:rPr lang="fr-FR" dirty="0"/>
              <a:t>Faites glissez une image </a:t>
            </a:r>
            <a:br>
              <a:rPr lang="fr-FR" dirty="0"/>
            </a:br>
            <a:r>
              <a:rPr lang="fr-FR" dirty="0"/>
              <a:t>ou cliquez sur l’icône pour choisir une image</a:t>
            </a:r>
          </a:p>
        </p:txBody>
      </p:sp>
      <p:sp>
        <p:nvSpPr>
          <p:cNvPr id="14" name="Espace réservé de la date 23"/>
          <p:cNvSpPr>
            <a:spLocks noGrp="1"/>
          </p:cNvSpPr>
          <p:nvPr>
            <p:ph type="dt" sz="half" idx="10"/>
          </p:nvPr>
        </p:nvSpPr>
        <p:spPr>
          <a:xfrm>
            <a:off x="1196648" y="9441983"/>
            <a:ext cx="2027200" cy="411486"/>
          </a:xfrm>
        </p:spPr>
        <p:txBody>
          <a:bodyPr/>
          <a:lstStyle/>
          <a:p>
            <a:fld id="{FEAEDB5F-68DA-459D-866D-D690BBE7DBA7}" type="datetime1">
              <a:rPr lang="fr-FR" smtClean="0"/>
              <a:t>29/09/2022</a:t>
            </a:fld>
            <a:endParaRPr lang="fr-FR" dirty="0"/>
          </a:p>
        </p:txBody>
      </p:sp>
      <p:sp>
        <p:nvSpPr>
          <p:cNvPr id="15" name="Espace réservé du pied de page 24"/>
          <p:cNvSpPr>
            <a:spLocks noGrp="1"/>
          </p:cNvSpPr>
          <p:nvPr>
            <p:ph type="ftr" sz="quarter" idx="11"/>
          </p:nvPr>
        </p:nvSpPr>
        <p:spPr>
          <a:xfrm>
            <a:off x="3505200" y="9441983"/>
            <a:ext cx="10820400" cy="411486"/>
          </a:xfrm>
        </p:spPr>
        <p:txBody>
          <a:bodyPr/>
          <a:lstStyle/>
          <a:p>
            <a:r>
              <a:rPr lang="fr-FR" smtClean="0"/>
              <a:t>Atelier 2 "Nouveaux outils numériques pour l'EàD"</a:t>
            </a:r>
            <a:endParaRPr lang="fr-FR" dirty="0"/>
          </a:p>
        </p:txBody>
      </p:sp>
      <p:sp>
        <p:nvSpPr>
          <p:cNvPr id="16" name="Espace réservé du numéro de diapositive 25"/>
          <p:cNvSpPr>
            <a:spLocks noGrp="1"/>
          </p:cNvSpPr>
          <p:nvPr>
            <p:ph type="sldNum" sz="quarter" idx="12"/>
          </p:nvPr>
        </p:nvSpPr>
        <p:spPr>
          <a:xfrm>
            <a:off x="0" y="9441983"/>
            <a:ext cx="1110040" cy="411486"/>
          </a:xfrm>
        </p:spPr>
        <p:txBody>
          <a:bodyPr/>
          <a:lstStyle/>
          <a:p>
            <a:fld id="{2CEFAB9C-9D20-B149-B69D-443DC4350F1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texte 6"/>
          <p:cNvSpPr>
            <a:spLocks noGrp="1"/>
          </p:cNvSpPr>
          <p:nvPr>
            <p:ph type="body" sz="quarter" idx="14" hasCustomPrompt="1"/>
          </p:nvPr>
        </p:nvSpPr>
        <p:spPr>
          <a:xfrm>
            <a:off x="1579102" y="744938"/>
            <a:ext cx="14745396" cy="97842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aseline="0">
                <a:latin typeface="Unistra A"/>
                <a:cs typeface="Unistra A"/>
              </a:defRPr>
            </a:lvl1pPr>
          </a:lstStyle>
          <a:p>
            <a:pPr lvl="0"/>
            <a:r>
              <a:rPr lang="fr-FR" dirty="0"/>
              <a:t>Titre de la diapositive</a:t>
            </a:r>
          </a:p>
        </p:txBody>
      </p:sp>
      <p:sp>
        <p:nvSpPr>
          <p:cNvPr id="23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1579101" y="374920"/>
            <a:ext cx="7243250" cy="4515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fr-FR" dirty="0"/>
              <a:t>Chapitre 1 | 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1885377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au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84755867"/>
              </p:ext>
            </p:extLst>
          </p:nvPr>
        </p:nvGraphicFramePr>
        <p:xfrm>
          <a:off x="3" y="9083393"/>
          <a:ext cx="18298582" cy="12027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8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92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0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292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8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5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599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96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07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531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95640">
                <a:tc gridSpan="12">
                  <a:txBody>
                    <a:bodyPr/>
                    <a:lstStyle/>
                    <a:p>
                      <a:pPr algn="ctr"/>
                      <a:endParaRPr lang="fr-FR" sz="2100" dirty="0">
                        <a:latin typeface="Unistra A"/>
                        <a:cs typeface="Unistra A"/>
                      </a:endParaRPr>
                    </a:p>
                  </a:txBody>
                  <a:tcPr marL="144000" marR="144000" marT="0" marB="756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/>
                      <a:endParaRPr lang="fr-FR" sz="2100" dirty="0">
                        <a:latin typeface="Unistra A"/>
                        <a:cs typeface="Unistra A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100" b="1" dirty="0">
                          <a:latin typeface="Unistra A"/>
                          <a:cs typeface="Unistra A"/>
                        </a:rPr>
                        <a:t>Université</a:t>
                      </a:r>
                      <a:r>
                        <a:rPr lang="fr-FR" sz="2100" dirty="0">
                          <a:latin typeface="Unistra A"/>
                          <a:cs typeface="Unistra A"/>
                        </a:rPr>
                        <a:t> de Strasbourg</a:t>
                      </a:r>
                      <a:endParaRPr lang="fr-FR" sz="2100" dirty="0"/>
                    </a:p>
                  </a:txBody>
                  <a:tcPr marL="144000" marR="0" marT="1080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640">
                <a:tc gridSpan="12">
                  <a:txBody>
                    <a:bodyPr/>
                    <a:lstStyle/>
                    <a:p>
                      <a:pPr algn="ctr"/>
                      <a:endParaRPr lang="fr-FR" sz="2100" dirty="0">
                        <a:latin typeface="Unistra A"/>
                        <a:cs typeface="Unistra A"/>
                      </a:endParaRPr>
                    </a:p>
                  </a:txBody>
                  <a:tcPr marL="0" marR="0" marT="0" marB="756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Espace réservé pour une image  4"/>
          <p:cNvSpPr>
            <a:spLocks noGrp="1"/>
          </p:cNvSpPr>
          <p:nvPr>
            <p:ph type="pic" sz="quarter" idx="16" hasCustomPrompt="1"/>
          </p:nvPr>
        </p:nvSpPr>
        <p:spPr>
          <a:xfrm>
            <a:off x="9347201" y="0"/>
            <a:ext cx="8940798" cy="94662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400" baseline="0"/>
            </a:lvl1pPr>
          </a:lstStyle>
          <a:p>
            <a:r>
              <a:rPr lang="fr-FR" dirty="0"/>
              <a:t>Faites glissez une image </a:t>
            </a:r>
            <a:br>
              <a:rPr lang="fr-FR" dirty="0"/>
            </a:br>
            <a:r>
              <a:rPr lang="fr-FR" dirty="0"/>
              <a:t>ou cliquez sur l’icône pour choisir une image</a:t>
            </a:r>
          </a:p>
        </p:txBody>
      </p:sp>
      <p:sp>
        <p:nvSpPr>
          <p:cNvPr id="16" name="Espace réservé de la date 23"/>
          <p:cNvSpPr>
            <a:spLocks noGrp="1"/>
          </p:cNvSpPr>
          <p:nvPr>
            <p:ph type="dt" sz="half" idx="10"/>
          </p:nvPr>
        </p:nvSpPr>
        <p:spPr>
          <a:xfrm>
            <a:off x="1196648" y="9441983"/>
            <a:ext cx="2027200" cy="411486"/>
          </a:xfrm>
        </p:spPr>
        <p:txBody>
          <a:bodyPr/>
          <a:lstStyle/>
          <a:p>
            <a:fld id="{6C768B67-FE4D-44FB-A170-C3EA74A9D31B}" type="datetime1">
              <a:rPr lang="fr-FR" smtClean="0"/>
              <a:t>29/09/2022</a:t>
            </a:fld>
            <a:endParaRPr lang="fr-FR" dirty="0"/>
          </a:p>
        </p:txBody>
      </p:sp>
      <p:sp>
        <p:nvSpPr>
          <p:cNvPr id="17" name="Espace réservé du pied de page 24"/>
          <p:cNvSpPr>
            <a:spLocks noGrp="1"/>
          </p:cNvSpPr>
          <p:nvPr>
            <p:ph type="ftr" sz="quarter" idx="11"/>
          </p:nvPr>
        </p:nvSpPr>
        <p:spPr>
          <a:xfrm>
            <a:off x="3505200" y="9441983"/>
            <a:ext cx="10820400" cy="411486"/>
          </a:xfrm>
        </p:spPr>
        <p:txBody>
          <a:bodyPr/>
          <a:lstStyle/>
          <a:p>
            <a:r>
              <a:rPr lang="fr-FR" smtClean="0"/>
              <a:t>Atelier 2 "Nouveaux outils numériques pour l'EàD"</a:t>
            </a:r>
            <a:endParaRPr lang="fr-FR" dirty="0"/>
          </a:p>
        </p:txBody>
      </p:sp>
      <p:sp>
        <p:nvSpPr>
          <p:cNvPr id="18" name="Espace réservé du numéro de diapositive 25"/>
          <p:cNvSpPr>
            <a:spLocks noGrp="1"/>
          </p:cNvSpPr>
          <p:nvPr>
            <p:ph type="sldNum" sz="quarter" idx="12"/>
          </p:nvPr>
        </p:nvSpPr>
        <p:spPr>
          <a:xfrm>
            <a:off x="0" y="9441983"/>
            <a:ext cx="1110040" cy="411486"/>
          </a:xfrm>
        </p:spPr>
        <p:txBody>
          <a:bodyPr/>
          <a:lstStyle/>
          <a:p>
            <a:fld id="{2CEFAB9C-9D20-B149-B69D-443DC4350F1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1" name="Espace réservé du texte 6"/>
          <p:cNvSpPr>
            <a:spLocks noGrp="1"/>
          </p:cNvSpPr>
          <p:nvPr>
            <p:ph type="body" sz="quarter" idx="14" hasCustomPrompt="1"/>
          </p:nvPr>
        </p:nvSpPr>
        <p:spPr>
          <a:xfrm>
            <a:off x="1579102" y="744938"/>
            <a:ext cx="14745396" cy="97842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aseline="0">
                <a:latin typeface="Unistra A"/>
                <a:cs typeface="Unistra A"/>
              </a:defRPr>
            </a:lvl1pPr>
          </a:lstStyle>
          <a:p>
            <a:pPr lvl="0"/>
            <a:r>
              <a:rPr lang="fr-FR" dirty="0"/>
              <a:t>Titre de la diapositive</a:t>
            </a:r>
          </a:p>
        </p:txBody>
      </p:sp>
      <p:sp>
        <p:nvSpPr>
          <p:cNvPr id="22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1579101" y="374920"/>
            <a:ext cx="7243250" cy="4515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fr-FR" dirty="0"/>
              <a:t>Chapitre 1 | 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3431695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au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72212156"/>
              </p:ext>
            </p:extLst>
          </p:nvPr>
        </p:nvGraphicFramePr>
        <p:xfrm>
          <a:off x="3" y="9083393"/>
          <a:ext cx="18298582" cy="12027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8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92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0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292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8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5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599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96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07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531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95640">
                <a:tc gridSpan="12">
                  <a:txBody>
                    <a:bodyPr/>
                    <a:lstStyle/>
                    <a:p>
                      <a:pPr algn="ctr"/>
                      <a:endParaRPr lang="fr-FR" sz="2100" dirty="0">
                        <a:latin typeface="Unistra A"/>
                        <a:cs typeface="Unistra A"/>
                      </a:endParaRPr>
                    </a:p>
                  </a:txBody>
                  <a:tcPr marL="144000" marR="144000" marT="0" marB="756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/>
                      <a:endParaRPr lang="fr-FR" sz="2100" dirty="0">
                        <a:latin typeface="Unistra A"/>
                        <a:cs typeface="Unistra A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100" b="1" dirty="0">
                          <a:latin typeface="Unistra A"/>
                          <a:cs typeface="Unistra A"/>
                        </a:rPr>
                        <a:t>Université</a:t>
                      </a:r>
                      <a:r>
                        <a:rPr lang="fr-FR" sz="2100" dirty="0">
                          <a:latin typeface="Unistra A"/>
                          <a:cs typeface="Unistra A"/>
                        </a:rPr>
                        <a:t> de Strasbourg</a:t>
                      </a:r>
                      <a:endParaRPr lang="fr-FR" sz="2100" dirty="0"/>
                    </a:p>
                  </a:txBody>
                  <a:tcPr marL="144000" marR="0" marT="1080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640">
                <a:tc gridSpan="12">
                  <a:txBody>
                    <a:bodyPr/>
                    <a:lstStyle/>
                    <a:p>
                      <a:pPr algn="ctr"/>
                      <a:endParaRPr lang="fr-FR" sz="2100" dirty="0">
                        <a:latin typeface="Unistra A"/>
                        <a:cs typeface="Unistra A"/>
                      </a:endParaRPr>
                    </a:p>
                  </a:txBody>
                  <a:tcPr marL="0" marR="0" marT="0" marB="756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Espace réservé pour une image  4"/>
          <p:cNvSpPr>
            <a:spLocks noGrp="1"/>
          </p:cNvSpPr>
          <p:nvPr>
            <p:ph type="pic" sz="quarter" idx="18" hasCustomPrompt="1"/>
          </p:nvPr>
        </p:nvSpPr>
        <p:spPr>
          <a:xfrm>
            <a:off x="10958285" y="0"/>
            <a:ext cx="7329714" cy="94662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400" baseline="0"/>
            </a:lvl1pPr>
          </a:lstStyle>
          <a:p>
            <a:r>
              <a:rPr lang="fr-FR" dirty="0"/>
              <a:t>Faites glissez une image </a:t>
            </a:r>
            <a:br>
              <a:rPr lang="fr-FR" dirty="0"/>
            </a:br>
            <a:r>
              <a:rPr lang="fr-FR" dirty="0"/>
              <a:t>ou cliquez sur l’icône pour choisir une image</a:t>
            </a:r>
          </a:p>
        </p:txBody>
      </p:sp>
      <p:sp>
        <p:nvSpPr>
          <p:cNvPr id="15" name="Espace réservé de la date 23"/>
          <p:cNvSpPr>
            <a:spLocks noGrp="1"/>
          </p:cNvSpPr>
          <p:nvPr>
            <p:ph type="dt" sz="half" idx="10"/>
          </p:nvPr>
        </p:nvSpPr>
        <p:spPr>
          <a:xfrm>
            <a:off x="1196648" y="9441983"/>
            <a:ext cx="2027200" cy="411486"/>
          </a:xfrm>
        </p:spPr>
        <p:txBody>
          <a:bodyPr/>
          <a:lstStyle/>
          <a:p>
            <a:fld id="{6A3FFF5B-9AAF-4150-97C5-98F972DABF53}" type="datetime1">
              <a:rPr lang="fr-FR" smtClean="0"/>
              <a:t>29/09/2022</a:t>
            </a:fld>
            <a:endParaRPr lang="fr-FR" dirty="0"/>
          </a:p>
        </p:txBody>
      </p:sp>
      <p:sp>
        <p:nvSpPr>
          <p:cNvPr id="16" name="Espace réservé du pied de page 24"/>
          <p:cNvSpPr>
            <a:spLocks noGrp="1"/>
          </p:cNvSpPr>
          <p:nvPr>
            <p:ph type="ftr" sz="quarter" idx="11"/>
          </p:nvPr>
        </p:nvSpPr>
        <p:spPr>
          <a:xfrm>
            <a:off x="3505200" y="9441983"/>
            <a:ext cx="10820400" cy="411486"/>
          </a:xfrm>
        </p:spPr>
        <p:txBody>
          <a:bodyPr/>
          <a:lstStyle/>
          <a:p>
            <a:r>
              <a:rPr lang="fr-FR" smtClean="0"/>
              <a:t>Atelier 2 "Nouveaux outils numériques pour l'EàD"</a:t>
            </a:r>
            <a:endParaRPr lang="fr-FR" dirty="0"/>
          </a:p>
        </p:txBody>
      </p:sp>
      <p:sp>
        <p:nvSpPr>
          <p:cNvPr id="17" name="Espace réservé du numéro de diapositive 25"/>
          <p:cNvSpPr>
            <a:spLocks noGrp="1"/>
          </p:cNvSpPr>
          <p:nvPr>
            <p:ph type="sldNum" sz="quarter" idx="12"/>
          </p:nvPr>
        </p:nvSpPr>
        <p:spPr>
          <a:xfrm>
            <a:off x="0" y="9441983"/>
            <a:ext cx="1110040" cy="411486"/>
          </a:xfrm>
        </p:spPr>
        <p:txBody>
          <a:bodyPr/>
          <a:lstStyle/>
          <a:p>
            <a:fld id="{2CEFAB9C-9D20-B149-B69D-443DC4350F1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Espace réservé du texte 6"/>
          <p:cNvSpPr>
            <a:spLocks noGrp="1"/>
          </p:cNvSpPr>
          <p:nvPr>
            <p:ph type="body" sz="quarter" idx="14" hasCustomPrompt="1"/>
          </p:nvPr>
        </p:nvSpPr>
        <p:spPr>
          <a:xfrm>
            <a:off x="1579102" y="744938"/>
            <a:ext cx="14745396" cy="97842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aseline="0">
                <a:latin typeface="Unistra A"/>
                <a:cs typeface="Unistra A"/>
              </a:defRPr>
            </a:lvl1pPr>
          </a:lstStyle>
          <a:p>
            <a:pPr lvl="0"/>
            <a:r>
              <a:rPr lang="fr-FR" dirty="0"/>
              <a:t>Titre de la diapositive</a:t>
            </a:r>
          </a:p>
        </p:txBody>
      </p:sp>
      <p:sp>
        <p:nvSpPr>
          <p:cNvPr id="21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1579101" y="374920"/>
            <a:ext cx="7243250" cy="4515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fr-FR" dirty="0"/>
              <a:t>Chapitre 1 | 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161864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au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956070"/>
              </p:ext>
            </p:extLst>
          </p:nvPr>
        </p:nvGraphicFramePr>
        <p:xfrm>
          <a:off x="3" y="9083393"/>
          <a:ext cx="18298582" cy="12027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8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92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0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292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8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5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599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96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07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531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95640">
                <a:tc gridSpan="12">
                  <a:txBody>
                    <a:bodyPr/>
                    <a:lstStyle/>
                    <a:p>
                      <a:pPr algn="ctr"/>
                      <a:endParaRPr lang="fr-FR" sz="2100" dirty="0">
                        <a:latin typeface="Unistra A"/>
                        <a:cs typeface="Unistra A"/>
                      </a:endParaRPr>
                    </a:p>
                  </a:txBody>
                  <a:tcPr marL="144000" marR="144000" marT="0" marB="756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/>
                      <a:endParaRPr lang="fr-FR" sz="2100" dirty="0">
                        <a:latin typeface="Unistra A"/>
                        <a:cs typeface="Unistra A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100" b="1" dirty="0">
                          <a:latin typeface="Unistra A"/>
                          <a:cs typeface="Unistra A"/>
                        </a:rPr>
                        <a:t>Université</a:t>
                      </a:r>
                      <a:r>
                        <a:rPr lang="fr-FR" sz="2100" dirty="0">
                          <a:latin typeface="Unistra A"/>
                          <a:cs typeface="Unistra A"/>
                        </a:rPr>
                        <a:t> de Strasbourg</a:t>
                      </a:r>
                      <a:endParaRPr lang="fr-FR" sz="2100" dirty="0"/>
                    </a:p>
                  </a:txBody>
                  <a:tcPr marL="144000" marR="0" marT="1080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640">
                <a:tc gridSpan="12">
                  <a:txBody>
                    <a:bodyPr/>
                    <a:lstStyle/>
                    <a:p>
                      <a:pPr algn="ctr"/>
                      <a:endParaRPr lang="fr-FR" sz="2100" dirty="0">
                        <a:latin typeface="Unistra A"/>
                        <a:cs typeface="Unistra A"/>
                      </a:endParaRPr>
                    </a:p>
                  </a:txBody>
                  <a:tcPr marL="0" marR="0" marT="0" marB="756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Espace réservé pour une image  10"/>
          <p:cNvSpPr>
            <a:spLocks noGrp="1"/>
          </p:cNvSpPr>
          <p:nvPr>
            <p:ph type="pic" sz="quarter" idx="14" hasCustomPrompt="1"/>
          </p:nvPr>
        </p:nvSpPr>
        <p:spPr>
          <a:xfrm>
            <a:off x="1800135" y="3448050"/>
            <a:ext cx="7058026" cy="5203032"/>
          </a:xfr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/>
            </a:lvl1pPr>
          </a:lstStyle>
          <a:p>
            <a:r>
              <a:rPr lang="fr-FR" dirty="0"/>
              <a:t>Faites glissez une image </a:t>
            </a:r>
            <a:br>
              <a:rPr lang="fr-FR" dirty="0"/>
            </a:br>
            <a:r>
              <a:rPr lang="fr-FR" dirty="0"/>
              <a:t>ou cliquez sur l’icône pour choisir une image</a:t>
            </a:r>
          </a:p>
          <a:p>
            <a:endParaRPr lang="fr-FR" dirty="0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3" hasCustomPrompt="1"/>
          </p:nvPr>
        </p:nvSpPr>
        <p:spPr>
          <a:xfrm>
            <a:off x="9747251" y="3448050"/>
            <a:ext cx="7058026" cy="5203032"/>
          </a:xfr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/>
            </a:lvl1pPr>
          </a:lstStyle>
          <a:p>
            <a:r>
              <a:rPr lang="fr-FR" dirty="0"/>
              <a:t>Faites glissez une image </a:t>
            </a:r>
            <a:br>
              <a:rPr lang="fr-FR" dirty="0"/>
            </a:br>
            <a:r>
              <a:rPr lang="fr-FR" dirty="0"/>
              <a:t>ou cliquez sur l’icône pour choisir une image</a:t>
            </a:r>
          </a:p>
          <a:p>
            <a:endParaRPr lang="fr-FR" dirty="0"/>
          </a:p>
        </p:txBody>
      </p:sp>
      <p:sp>
        <p:nvSpPr>
          <p:cNvPr id="18" name="Espace réservé de la date 23"/>
          <p:cNvSpPr>
            <a:spLocks noGrp="1"/>
          </p:cNvSpPr>
          <p:nvPr>
            <p:ph type="dt" sz="half" idx="10"/>
          </p:nvPr>
        </p:nvSpPr>
        <p:spPr>
          <a:xfrm>
            <a:off x="1196648" y="9441983"/>
            <a:ext cx="2027200" cy="411486"/>
          </a:xfrm>
        </p:spPr>
        <p:txBody>
          <a:bodyPr/>
          <a:lstStyle/>
          <a:p>
            <a:fld id="{322657D2-503A-4BC0-9499-F72D63BB90D4}" type="datetime1">
              <a:rPr lang="fr-FR" smtClean="0"/>
              <a:t>29/09/2022</a:t>
            </a:fld>
            <a:endParaRPr lang="fr-FR" dirty="0"/>
          </a:p>
        </p:txBody>
      </p:sp>
      <p:sp>
        <p:nvSpPr>
          <p:cNvPr id="19" name="Espace réservé du pied de page 24"/>
          <p:cNvSpPr>
            <a:spLocks noGrp="1"/>
          </p:cNvSpPr>
          <p:nvPr>
            <p:ph type="ftr" sz="quarter" idx="11"/>
          </p:nvPr>
        </p:nvSpPr>
        <p:spPr>
          <a:xfrm>
            <a:off x="3505200" y="9441983"/>
            <a:ext cx="10820400" cy="411486"/>
          </a:xfrm>
        </p:spPr>
        <p:txBody>
          <a:bodyPr/>
          <a:lstStyle/>
          <a:p>
            <a:r>
              <a:rPr lang="fr-FR" smtClean="0"/>
              <a:t>Atelier 2 "Nouveaux outils numériques pour l'EàD"</a:t>
            </a:r>
            <a:endParaRPr lang="fr-FR" dirty="0"/>
          </a:p>
        </p:txBody>
      </p:sp>
      <p:sp>
        <p:nvSpPr>
          <p:cNvPr id="20" name="Espace réservé du numéro de diapositive 25"/>
          <p:cNvSpPr>
            <a:spLocks noGrp="1"/>
          </p:cNvSpPr>
          <p:nvPr>
            <p:ph type="sldNum" sz="quarter" idx="12"/>
          </p:nvPr>
        </p:nvSpPr>
        <p:spPr>
          <a:xfrm>
            <a:off x="0" y="9441983"/>
            <a:ext cx="1110040" cy="411486"/>
          </a:xfrm>
        </p:spPr>
        <p:txBody>
          <a:bodyPr/>
          <a:lstStyle/>
          <a:p>
            <a:fld id="{2CEFAB9C-9D20-B149-B69D-443DC4350F1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texte 6"/>
          <p:cNvSpPr>
            <a:spLocks noGrp="1"/>
          </p:cNvSpPr>
          <p:nvPr>
            <p:ph type="body" sz="quarter" idx="15" hasCustomPrompt="1"/>
          </p:nvPr>
        </p:nvSpPr>
        <p:spPr>
          <a:xfrm>
            <a:off x="1579102" y="744938"/>
            <a:ext cx="14745396" cy="97842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aseline="0">
                <a:latin typeface="Unistra A"/>
                <a:cs typeface="Unistra A"/>
              </a:defRPr>
            </a:lvl1pPr>
          </a:lstStyle>
          <a:p>
            <a:pPr lvl="0"/>
            <a:r>
              <a:rPr lang="fr-FR" dirty="0"/>
              <a:t>Titre de la diapositive</a:t>
            </a:r>
          </a:p>
        </p:txBody>
      </p:sp>
      <p:sp>
        <p:nvSpPr>
          <p:cNvPr id="23" name="Espace réservé du texte 11"/>
          <p:cNvSpPr>
            <a:spLocks noGrp="1"/>
          </p:cNvSpPr>
          <p:nvPr>
            <p:ph type="body" sz="quarter" idx="16" hasCustomPrompt="1"/>
          </p:nvPr>
        </p:nvSpPr>
        <p:spPr>
          <a:xfrm>
            <a:off x="1579101" y="374920"/>
            <a:ext cx="7243250" cy="4515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fr-FR" dirty="0"/>
              <a:t>Chapitre 1 | 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98402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au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68083188"/>
              </p:ext>
            </p:extLst>
          </p:nvPr>
        </p:nvGraphicFramePr>
        <p:xfrm>
          <a:off x="3" y="9083393"/>
          <a:ext cx="18298582" cy="12027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8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92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0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292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8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5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599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96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07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531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95640">
                <a:tc gridSpan="12">
                  <a:txBody>
                    <a:bodyPr/>
                    <a:lstStyle/>
                    <a:p>
                      <a:pPr algn="ctr"/>
                      <a:endParaRPr lang="fr-FR" sz="2100" dirty="0">
                        <a:latin typeface="Unistra A"/>
                        <a:cs typeface="Unistra A"/>
                      </a:endParaRPr>
                    </a:p>
                  </a:txBody>
                  <a:tcPr marL="144000" marR="144000" marT="0" marB="756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/>
                      <a:endParaRPr lang="fr-FR" sz="2100" dirty="0">
                        <a:latin typeface="Unistra A"/>
                        <a:cs typeface="Unistra A"/>
                      </a:endParaRPr>
                    </a:p>
                  </a:txBody>
                  <a:tcPr marL="0" marR="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100" b="1" dirty="0">
                          <a:latin typeface="Unistra A"/>
                          <a:cs typeface="Unistra A"/>
                        </a:rPr>
                        <a:t>Université</a:t>
                      </a:r>
                      <a:r>
                        <a:rPr lang="fr-FR" sz="2100" dirty="0">
                          <a:latin typeface="Unistra A"/>
                          <a:cs typeface="Unistra A"/>
                        </a:rPr>
                        <a:t> de Strasbourg</a:t>
                      </a:r>
                      <a:endParaRPr lang="fr-FR" sz="2100" dirty="0"/>
                    </a:p>
                  </a:txBody>
                  <a:tcPr marL="144000" marR="0" marT="1080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700" dirty="0"/>
                    </a:p>
                  </a:txBody>
                  <a:tcPr marL="0" marR="0" marT="0" marB="0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640">
                <a:tc gridSpan="12">
                  <a:txBody>
                    <a:bodyPr/>
                    <a:lstStyle/>
                    <a:p>
                      <a:pPr algn="ctr"/>
                      <a:endParaRPr lang="fr-FR" sz="2100" dirty="0">
                        <a:latin typeface="Unistra A"/>
                        <a:cs typeface="Unistra A"/>
                      </a:endParaRPr>
                    </a:p>
                  </a:txBody>
                  <a:tcPr marL="0" marR="0" marT="0" marB="756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Espace réservé pour une image  12"/>
          <p:cNvSpPr>
            <a:spLocks noGrp="1"/>
          </p:cNvSpPr>
          <p:nvPr>
            <p:ph type="pic" sz="quarter" idx="13" hasCustomPrompt="1"/>
          </p:nvPr>
        </p:nvSpPr>
        <p:spPr>
          <a:xfrm>
            <a:off x="1774826" y="5600700"/>
            <a:ext cx="4292600" cy="31623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fr-FR" dirty="0"/>
              <a:t>Faites glissez une image </a:t>
            </a:r>
            <a:br>
              <a:rPr lang="fr-FR" dirty="0"/>
            </a:br>
            <a:r>
              <a:rPr lang="fr-FR" dirty="0"/>
              <a:t>ou cliquez sur l’icône pour choisir une image</a:t>
            </a:r>
          </a:p>
          <a:p>
            <a:endParaRPr lang="fr-FR" dirty="0"/>
          </a:p>
        </p:txBody>
      </p:sp>
      <p:sp>
        <p:nvSpPr>
          <p:cNvPr id="14" name="Espace réservé pour une image  12"/>
          <p:cNvSpPr>
            <a:spLocks noGrp="1"/>
          </p:cNvSpPr>
          <p:nvPr>
            <p:ph type="pic" sz="quarter" idx="14" hasCustomPrompt="1"/>
          </p:nvPr>
        </p:nvSpPr>
        <p:spPr>
          <a:xfrm>
            <a:off x="7008964" y="5600700"/>
            <a:ext cx="4292600" cy="31623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fr-FR" dirty="0"/>
              <a:t>Faites glissez une image </a:t>
            </a:r>
            <a:br>
              <a:rPr lang="fr-FR" dirty="0"/>
            </a:br>
            <a:r>
              <a:rPr lang="fr-FR" dirty="0"/>
              <a:t>ou cliquez sur l’icône pour choisir une image</a:t>
            </a:r>
          </a:p>
          <a:p>
            <a:endParaRPr lang="fr-FR" dirty="0"/>
          </a:p>
        </p:txBody>
      </p:sp>
      <p:sp>
        <p:nvSpPr>
          <p:cNvPr id="15" name="Espace réservé pour une image  12"/>
          <p:cNvSpPr>
            <a:spLocks noGrp="1"/>
          </p:cNvSpPr>
          <p:nvPr>
            <p:ph type="pic" sz="quarter" idx="15" hasCustomPrompt="1"/>
          </p:nvPr>
        </p:nvSpPr>
        <p:spPr>
          <a:xfrm>
            <a:off x="12233988" y="5600700"/>
            <a:ext cx="4292600" cy="31623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fr-FR" dirty="0"/>
              <a:t>Faites glissez une image </a:t>
            </a:r>
            <a:br>
              <a:rPr lang="fr-FR" dirty="0"/>
            </a:br>
            <a:r>
              <a:rPr lang="fr-FR" dirty="0"/>
              <a:t>ou cliquez sur l’icône pour choisir une image</a:t>
            </a:r>
          </a:p>
          <a:p>
            <a:endParaRPr lang="fr-FR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9909000"/>
            <a:ext cx="18288000" cy="37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srgbClr val="FFFFFF"/>
              </a:solidFill>
            </a:endParaRPr>
          </a:p>
        </p:txBody>
      </p:sp>
      <p:sp>
        <p:nvSpPr>
          <p:cNvPr id="19" name="Espace réservé de la date 23"/>
          <p:cNvSpPr>
            <a:spLocks noGrp="1"/>
          </p:cNvSpPr>
          <p:nvPr>
            <p:ph type="dt" sz="half" idx="10"/>
          </p:nvPr>
        </p:nvSpPr>
        <p:spPr>
          <a:xfrm>
            <a:off x="1196648" y="9441983"/>
            <a:ext cx="2027200" cy="411486"/>
          </a:xfrm>
        </p:spPr>
        <p:txBody>
          <a:bodyPr/>
          <a:lstStyle/>
          <a:p>
            <a:fld id="{09FC34CF-914E-4CD2-9AA4-C681C05E52A3}" type="datetime1">
              <a:rPr lang="fr-FR" smtClean="0"/>
              <a:t>29/09/2022</a:t>
            </a:fld>
            <a:endParaRPr lang="fr-FR" dirty="0"/>
          </a:p>
        </p:txBody>
      </p:sp>
      <p:sp>
        <p:nvSpPr>
          <p:cNvPr id="20" name="Espace réservé du pied de page 24"/>
          <p:cNvSpPr>
            <a:spLocks noGrp="1"/>
          </p:cNvSpPr>
          <p:nvPr>
            <p:ph type="ftr" sz="quarter" idx="11"/>
          </p:nvPr>
        </p:nvSpPr>
        <p:spPr>
          <a:xfrm>
            <a:off x="3505200" y="9441983"/>
            <a:ext cx="10820400" cy="411486"/>
          </a:xfrm>
        </p:spPr>
        <p:txBody>
          <a:bodyPr/>
          <a:lstStyle/>
          <a:p>
            <a:r>
              <a:rPr lang="fr-FR" smtClean="0"/>
              <a:t>Atelier 2 "Nouveaux outils numériques pour l'EàD"</a:t>
            </a:r>
            <a:endParaRPr lang="fr-FR" dirty="0"/>
          </a:p>
        </p:txBody>
      </p:sp>
      <p:sp>
        <p:nvSpPr>
          <p:cNvPr id="21" name="Espace réservé du numéro de diapositive 25"/>
          <p:cNvSpPr>
            <a:spLocks noGrp="1"/>
          </p:cNvSpPr>
          <p:nvPr>
            <p:ph type="sldNum" sz="quarter" idx="12"/>
          </p:nvPr>
        </p:nvSpPr>
        <p:spPr>
          <a:xfrm>
            <a:off x="0" y="9441983"/>
            <a:ext cx="1110040" cy="411486"/>
          </a:xfrm>
        </p:spPr>
        <p:txBody>
          <a:bodyPr/>
          <a:lstStyle/>
          <a:p>
            <a:fld id="{2CEFAB9C-9D20-B149-B69D-443DC4350F1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texte 6"/>
          <p:cNvSpPr>
            <a:spLocks noGrp="1"/>
          </p:cNvSpPr>
          <p:nvPr>
            <p:ph type="body" sz="quarter" idx="16" hasCustomPrompt="1"/>
          </p:nvPr>
        </p:nvSpPr>
        <p:spPr>
          <a:xfrm>
            <a:off x="1579102" y="744938"/>
            <a:ext cx="14745396" cy="97842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aseline="0">
                <a:latin typeface="Unistra A"/>
                <a:cs typeface="Unistra A"/>
              </a:defRPr>
            </a:lvl1pPr>
          </a:lstStyle>
          <a:p>
            <a:pPr lvl="0"/>
            <a:r>
              <a:rPr lang="fr-FR" dirty="0"/>
              <a:t>Titre de la diapositive</a:t>
            </a:r>
          </a:p>
        </p:txBody>
      </p:sp>
      <p:sp>
        <p:nvSpPr>
          <p:cNvPr id="24" name="Espace réservé du texte 11"/>
          <p:cNvSpPr>
            <a:spLocks noGrp="1"/>
          </p:cNvSpPr>
          <p:nvPr>
            <p:ph type="body" sz="quarter" idx="17" hasCustomPrompt="1"/>
          </p:nvPr>
        </p:nvSpPr>
        <p:spPr>
          <a:xfrm>
            <a:off x="1579101" y="374920"/>
            <a:ext cx="7243250" cy="4515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fr-FR" dirty="0"/>
              <a:t>Chapitre 1 | 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2856995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5AD509-2E9A-4238-8D64-E5331E65A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0B239A-1834-4068-B5E6-C399C62FF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1A0FAF-C8B7-44E0-ABAF-3F432A91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CB2F-C2B0-4780-8E9D-E6394F722316}" type="datetime1">
              <a:rPr lang="fr-FR" smtClean="0"/>
              <a:t>29/09/2022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813848-3A21-4791-9225-87E0B53EE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Atelier 2 "Nouveaux outils numériques pour l'EàD"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CD6801-D90E-410C-9DA9-50B257F1E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FAB9C-9D20-B149-B69D-443DC4350F1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7392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624EA6-7998-4983-B7AF-BD144962F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8845AD6-39E6-41B2-8C91-300D1778A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1C30DB-5F0F-40C5-ADB8-15B999B23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F485-6A90-4BDC-8216-BCA4759D762C}" type="datetime1">
              <a:rPr lang="fr-FR" smtClean="0"/>
              <a:t>29/09/2022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53BCCE-E4F9-40DD-8096-8167B25ED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Atelier 2 "Nouveaux outils numériques pour l'EàD"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C7F5C8-C019-407F-9F0F-827A3718A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FAB9C-9D20-B149-B69D-443DC4350F1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2823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492CA-D360-4A75-B908-BBF84CB43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4FAC65-74EB-48B6-840A-89DEE63F6B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29AE2EF-122E-4E3D-A586-83D549BEF2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2D821F2-E6BA-4C20-9714-B33AF0A02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9978A-2694-4156-AA82-3F986BF1B7E6}" type="datetime1">
              <a:rPr lang="fr-FR" smtClean="0"/>
              <a:t>29/09/2022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174C9FF-E724-42A6-91CF-CA7F62BAF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Atelier 2 "Nouveaux outils numériques pour l'EàD"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232EEC8-03BC-444A-857B-4518ACE7B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FAB9C-9D20-B149-B69D-443DC4350F1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3286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DF83F0-98F5-4E02-A16F-D38F28650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DAE6FB0-E891-4332-B61C-446C4EA7D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EFAFC44-F699-464F-8204-1525CE66BA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AB59DC0-570C-46AC-A1BC-A35E4299E2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8CEDD30-C94D-4BFE-B394-228911EE18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18609C1-1AA9-4AD0-B2BA-85DB9BB2F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5231B-642A-4386-B252-8C2F46451281}" type="datetime1">
              <a:rPr lang="fr-FR" smtClean="0"/>
              <a:t>29/09/2022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782D9B6-19FF-4C35-BE40-46A20BEAD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Atelier 2 "Nouveaux outils numériques pour l'EàD"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5CD6551-2BBD-4854-87D1-54C13547A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FAB9C-9D20-B149-B69D-443DC4350F1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9530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5ADD94-BA51-44EF-A347-7618B8170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94C3DAE-24B0-4A6D-8535-0F02BCCAD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B8B48-91A4-4B8B-A5BC-C020F774F937}" type="datetime1">
              <a:rPr lang="fr-FR" smtClean="0"/>
              <a:t>29/09/2022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9826397-83E9-4358-9622-564915634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Atelier 2 "Nouveaux outils numériques pour l'EàD"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AC6EE1D-4576-4169-A460-124851797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FAB9C-9D20-B149-B69D-443DC4350F1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8912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2679F5C-8F6B-49D8-907C-237A00E1E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5143-9C77-4EF0-9DE3-1D16146F0BA4}" type="datetime1">
              <a:rPr lang="fr-FR" smtClean="0"/>
              <a:t>29/09/2022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4659789-A0BF-405F-9FD6-FCA755DC5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Atelier 2 "Nouveaux outils numériques pour l'EàD"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DA0A198-9C8A-4929-BCC1-959A586E2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569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4376AD-423E-4C9F-8868-64331435D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4105B9-150F-4EC3-895F-E22326B84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7F2F2C1-68CE-4002-883B-D836CCB27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972F66F-5EB1-42AF-89A9-A52490F10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1D7A4-AED5-4AB9-B3C9-53CDE9FAFE3E}" type="datetime1">
              <a:rPr lang="fr-FR" smtClean="0"/>
              <a:t>29/09/2022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5C7953E-2AA0-4DC4-A7B8-6FF2514A2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Atelier 2 "Nouveaux outils numériques pour l'EàD"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3A7CA52-9D45-4776-8BFE-F1E46575D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FAB9C-9D20-B149-B69D-443DC4350F1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5278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F27512-F99F-4723-BC11-8CC75903B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33228A8-AF49-415C-BB92-42F12C2C3B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2901205-10F2-4AAD-9B1E-8BBC2F404D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0B9513D-1B87-4B4D-8A2F-7E9DBD2BE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DFCC-5688-43DA-A8B2-6DE1C8102C14}" type="datetime1">
              <a:rPr lang="fr-FR" smtClean="0"/>
              <a:t>29/09/2022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10C3496-D9F4-4878-8B3F-569936124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Atelier 2 "Nouveaux outils numériques pour l'EàD"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9BBE436-8500-4A77-B015-F03DBF910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FAB9C-9D20-B149-B69D-443DC4350F1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2126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50E4F5E-C424-45E6-AEDA-190556DF8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0E4E32-B0DB-429F-B43E-ADC745207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10C622-0BDD-4489-896E-139538386C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55AE3-8017-4875-BA34-A0991D201972}" type="datetime1">
              <a:rPr lang="fr-FR" smtClean="0"/>
              <a:t>29/09/2022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38CADE7-E430-427E-BBC5-A99145BD0E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Atelier 2 "Nouveaux outils numériques pour l'EàD"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CFAF0D-84F8-4A65-8EDE-A3FDE6BB2E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FAB9C-9D20-B149-B69D-443DC4350F1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1705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57" r:id="rId13"/>
    <p:sldLayoutId id="2147483658" r:id="rId14"/>
    <p:sldLayoutId id="2147483659" r:id="rId15"/>
    <p:sldLayoutId id="2147483660" r:id="rId16"/>
    <p:sldLayoutId id="2147483661" r:id="rId17"/>
  </p:sldLayoutIdLst>
  <p:hf hd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idip-appui-numerique@unistra.f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215">
            <a:extLst>
              <a:ext uri="{FF2B5EF4-FFF2-40B4-BE49-F238E27FC236}">
                <a16:creationId xmlns:a16="http://schemas.microsoft.com/office/drawing/2014/main" id="{6873522B-2BE6-4E8F-88ED-CABE90F58EDF}"/>
              </a:ext>
            </a:extLst>
          </p:cNvPr>
          <p:cNvSpPr/>
          <p:nvPr/>
        </p:nvSpPr>
        <p:spPr>
          <a:xfrm>
            <a:off x="16181115" y="12803249"/>
            <a:ext cx="137160" cy="11335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84" name="Title 1">
            <a:extLst>
              <a:ext uri="{FF2B5EF4-FFF2-40B4-BE49-F238E27FC236}">
                <a16:creationId xmlns:a16="http://schemas.microsoft.com/office/drawing/2014/main" id="{76A5EAF0-FF6A-48CD-89D9-F95C1F97700F}"/>
              </a:ext>
            </a:extLst>
          </p:cNvPr>
          <p:cNvSpPr txBox="1">
            <a:spLocks/>
          </p:cNvSpPr>
          <p:nvPr/>
        </p:nvSpPr>
        <p:spPr>
          <a:xfrm>
            <a:off x="3437689" y="3510697"/>
            <a:ext cx="11978012" cy="4654168"/>
          </a:xfrm>
          <a:prstGeom prst="rect">
            <a:avLst/>
          </a:prstGeom>
        </p:spPr>
        <p:txBody>
          <a:bodyPr lIns="13716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fr-FR" sz="4400" dirty="0" smtClean="0">
                <a:solidFill>
                  <a:srgbClr val="207AB6"/>
                </a:solidFill>
                <a:latin typeface="Unistra C" panose="02000503030000020000" pitchFamily="2" charset="0"/>
              </a:rPr>
              <a:t>Atelier 2</a:t>
            </a:r>
            <a:endParaRPr lang="fr-FR" sz="4400" dirty="0">
              <a:solidFill>
                <a:srgbClr val="207AB6"/>
              </a:solidFill>
              <a:latin typeface="Unistra C" panose="02000503030000020000" pitchFamily="2" charset="0"/>
            </a:endParaRPr>
          </a:p>
          <a:p>
            <a:pPr algn="l"/>
            <a:r>
              <a:rPr lang="fr-FR" sz="4400" dirty="0" smtClean="0">
                <a:solidFill>
                  <a:srgbClr val="207AB6"/>
                </a:solidFill>
                <a:latin typeface="Unistra C" panose="02000503030000020000" pitchFamily="2" charset="0"/>
              </a:rPr>
              <a:t>Nouveaux </a:t>
            </a:r>
            <a:r>
              <a:rPr lang="fr-FR" sz="4400" dirty="0">
                <a:solidFill>
                  <a:srgbClr val="207AB6"/>
                </a:solidFill>
                <a:latin typeface="Unistra C" panose="02000503030000020000" pitchFamily="2" charset="0"/>
              </a:rPr>
              <a:t>outils numériques pour </a:t>
            </a:r>
            <a:r>
              <a:rPr lang="fr-FR" sz="4400" dirty="0" smtClean="0">
                <a:solidFill>
                  <a:srgbClr val="207AB6"/>
                </a:solidFill>
                <a:latin typeface="Unistra C" panose="02000503030000020000" pitchFamily="2" charset="0"/>
              </a:rPr>
              <a:t>l'</a:t>
            </a:r>
            <a:r>
              <a:rPr lang="fr-FR" sz="4400" dirty="0" err="1" smtClean="0">
                <a:solidFill>
                  <a:srgbClr val="207AB6"/>
                </a:solidFill>
                <a:latin typeface="Unistra C" panose="02000503030000020000" pitchFamily="2" charset="0"/>
              </a:rPr>
              <a:t>EàD</a:t>
            </a:r>
            <a:endParaRPr lang="fr-FR" sz="4400" dirty="0">
              <a:solidFill>
                <a:srgbClr val="207AB6"/>
              </a:solidFill>
              <a:latin typeface="Unistra C" panose="02000503030000020000" pitchFamily="2" charset="0"/>
            </a:endParaRPr>
          </a:p>
          <a:p>
            <a:pPr algn="l"/>
            <a:r>
              <a:rPr lang="fr-FR" sz="4400" b="0" dirty="0">
                <a:solidFill>
                  <a:srgbClr val="207AB6"/>
                </a:solidFill>
                <a:latin typeface="Unistra C" panose="02000503030000020000" pitchFamily="2" charset="0"/>
              </a:rPr>
              <a:t>29 septembre 2022 – 9h45 à </a:t>
            </a:r>
            <a:r>
              <a:rPr lang="fr-FR" sz="4400" b="0" dirty="0" smtClean="0">
                <a:solidFill>
                  <a:srgbClr val="207AB6"/>
                </a:solidFill>
                <a:latin typeface="Unistra C" panose="02000503030000020000" pitchFamily="2" charset="0"/>
              </a:rPr>
              <a:t>10h30</a:t>
            </a:r>
          </a:p>
          <a:p>
            <a:pPr algn="l"/>
            <a:endParaRPr lang="fr-FR" sz="4400" b="0" dirty="0">
              <a:solidFill>
                <a:srgbClr val="207AB6"/>
              </a:solidFill>
              <a:latin typeface="Unistra C" panose="02000503030000020000" pitchFamily="2" charset="0"/>
            </a:endParaRPr>
          </a:p>
          <a:p>
            <a:pPr algn="l"/>
            <a:r>
              <a:rPr lang="fr-FR" sz="3600" b="0" dirty="0" smtClean="0">
                <a:solidFill>
                  <a:srgbClr val="207AB6"/>
                </a:solidFill>
                <a:latin typeface="Unistra C" panose="02000503030000020000" pitchFamily="2" charset="0"/>
              </a:rPr>
              <a:t>Animé par Damien </a:t>
            </a:r>
            <a:r>
              <a:rPr lang="fr-FR" sz="3600" b="0" dirty="0" err="1" smtClean="0">
                <a:solidFill>
                  <a:srgbClr val="207AB6"/>
                </a:solidFill>
                <a:latin typeface="Unistra C" panose="02000503030000020000" pitchFamily="2" charset="0"/>
              </a:rPr>
              <a:t>Lamey</a:t>
            </a:r>
            <a:r>
              <a:rPr lang="fr-FR" sz="3600" b="0" dirty="0" smtClean="0">
                <a:solidFill>
                  <a:srgbClr val="207AB6"/>
                </a:solidFill>
                <a:latin typeface="Unistra C" panose="02000503030000020000" pitchFamily="2" charset="0"/>
              </a:rPr>
              <a:t> (Faculté des langues) et Marie </a:t>
            </a:r>
            <a:r>
              <a:rPr lang="fr-FR" sz="3600" b="0" dirty="0" err="1" smtClean="0">
                <a:solidFill>
                  <a:srgbClr val="207AB6"/>
                </a:solidFill>
                <a:latin typeface="Unistra C" panose="02000503030000020000" pitchFamily="2" charset="0"/>
              </a:rPr>
              <a:t>Lanéry</a:t>
            </a:r>
            <a:r>
              <a:rPr lang="fr-FR" sz="3600" b="0" dirty="0" smtClean="0">
                <a:solidFill>
                  <a:srgbClr val="207AB6"/>
                </a:solidFill>
                <a:latin typeface="Unistra C" panose="02000503030000020000" pitchFamily="2" charset="0"/>
              </a:rPr>
              <a:t> (IDIP)</a:t>
            </a:r>
            <a:endParaRPr lang="en-US" sz="3600" b="0" dirty="0">
              <a:solidFill>
                <a:srgbClr val="207AB6"/>
              </a:solidFill>
              <a:latin typeface="Unistra C" panose="02000503030000020000" pitchFamily="2" charset="0"/>
            </a:endParaRPr>
          </a:p>
          <a:p>
            <a:pPr algn="l"/>
            <a:endParaRPr lang="fr-FR" sz="4400" b="0" dirty="0" smtClean="0">
              <a:solidFill>
                <a:srgbClr val="207AB6"/>
              </a:solidFill>
              <a:latin typeface="Unistra C" panose="02000503030000020000" pitchFamily="2" charset="0"/>
            </a:endParaRPr>
          </a:p>
        </p:txBody>
      </p:sp>
      <p:pic>
        <p:nvPicPr>
          <p:cNvPr id="85" name="Image 13">
            <a:extLst>
              <a:ext uri="{FF2B5EF4-FFF2-40B4-BE49-F238E27FC236}">
                <a16:creationId xmlns:a16="http://schemas.microsoft.com/office/drawing/2014/main" id="{B476CF4A-B2BA-48FA-A8E6-02E54B213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17415" y="7301457"/>
            <a:ext cx="1128279" cy="1128279"/>
          </a:xfrm>
          <a:prstGeom prst="rect">
            <a:avLst/>
          </a:prstGeom>
        </p:spPr>
      </p:pic>
      <p:pic>
        <p:nvPicPr>
          <p:cNvPr id="86" name="Image 85">
            <a:extLst>
              <a:ext uri="{FF2B5EF4-FFF2-40B4-BE49-F238E27FC236}">
                <a16:creationId xmlns:a16="http://schemas.microsoft.com/office/drawing/2014/main" id="{27ACEA7C-6B53-42D0-8B53-2BF5718F5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96157" y="8652109"/>
            <a:ext cx="3141532" cy="722580"/>
          </a:xfrm>
          <a:prstGeom prst="rect">
            <a:avLst/>
          </a:prstGeom>
        </p:spPr>
      </p:pic>
      <p:pic>
        <p:nvPicPr>
          <p:cNvPr id="87" name="Image 86">
            <a:extLst>
              <a:ext uri="{FF2B5EF4-FFF2-40B4-BE49-F238E27FC236}">
                <a16:creationId xmlns:a16="http://schemas.microsoft.com/office/drawing/2014/main" id="{A30F43E5-AB48-416B-A933-0D9AE8E6F0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08824" y="7047323"/>
            <a:ext cx="3845919" cy="2260561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293EB90-012D-45EC-9E75-7AF1E5F11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10840" y="9469693"/>
            <a:ext cx="1110040" cy="411486"/>
          </a:xfrm>
        </p:spPr>
        <p:txBody>
          <a:bodyPr/>
          <a:lstStyle/>
          <a:p>
            <a:fld id="{2CEFAB9C-9D20-B149-B69D-443DC4350F1B}" type="slidenum">
              <a:rPr lang="fr-FR" sz="2000" smtClean="0">
                <a:solidFill>
                  <a:srgbClr val="002060"/>
                </a:solidFill>
              </a:rPr>
              <a:pPr/>
              <a:t>1</a:t>
            </a:fld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42DA461E-5664-47D9-8900-83AD74CEC912}"/>
              </a:ext>
            </a:extLst>
          </p:cNvPr>
          <p:cNvSpPr txBox="1">
            <a:spLocks/>
          </p:cNvSpPr>
          <p:nvPr/>
        </p:nvSpPr>
        <p:spPr>
          <a:xfrm>
            <a:off x="1332412" y="785458"/>
            <a:ext cx="15492548" cy="1714500"/>
          </a:xfrm>
          <a:prstGeom prst="rect">
            <a:avLst/>
          </a:prstGeom>
        </p:spPr>
        <p:txBody>
          <a:bodyPr/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SzPct val="100000"/>
              <a:defRPr/>
            </a:pPr>
            <a:r>
              <a:rPr lang="fr-FR" sz="7200" b="1" dirty="0" smtClean="0">
                <a:solidFill>
                  <a:srgbClr val="207AB6"/>
                </a:solidFill>
                <a:latin typeface="Unistra A" panose="02000503030000020000" pitchFamily="2" charset="0"/>
              </a:rPr>
              <a:t>Journées d’étude</a:t>
            </a:r>
          </a:p>
          <a:p>
            <a:pPr algn="ctr">
              <a:buSzPct val="100000"/>
              <a:defRPr/>
            </a:pPr>
            <a:r>
              <a:rPr lang="fr-FR" sz="7200" b="1" dirty="0" smtClean="0">
                <a:solidFill>
                  <a:srgbClr val="207AB6"/>
                </a:solidFill>
                <a:latin typeface="Unistra A" panose="02000503030000020000" pitchFamily="2" charset="0"/>
              </a:rPr>
              <a:t>« </a:t>
            </a:r>
            <a:r>
              <a:rPr lang="fr-FR" sz="7200" b="1" dirty="0">
                <a:solidFill>
                  <a:srgbClr val="207AB6"/>
                </a:solidFill>
                <a:latin typeface="Unistra A" panose="02000503030000020000" pitchFamily="2" charset="0"/>
              </a:rPr>
              <a:t>Penser et élaborer un dispositif </a:t>
            </a:r>
            <a:r>
              <a:rPr lang="fr-FR" sz="7200" b="1" dirty="0" err="1">
                <a:solidFill>
                  <a:srgbClr val="207AB6"/>
                </a:solidFill>
                <a:latin typeface="Unistra A" panose="02000503030000020000" pitchFamily="2" charset="0"/>
              </a:rPr>
              <a:t>EàD</a:t>
            </a:r>
            <a:r>
              <a:rPr lang="fr-FR" sz="7200" b="1" dirty="0">
                <a:solidFill>
                  <a:srgbClr val="207AB6"/>
                </a:solidFill>
                <a:latin typeface="Unistra A" panose="02000503030000020000" pitchFamily="2" charset="0"/>
              </a:rPr>
              <a:t> »</a:t>
            </a:r>
          </a:p>
          <a:p>
            <a:pPr algn="ctr">
              <a:buSzPct val="100000"/>
              <a:defRPr/>
            </a:pPr>
            <a:endParaRPr lang="fr-FR" sz="7200" dirty="0">
              <a:solidFill>
                <a:srgbClr val="207AB6"/>
              </a:solidFill>
              <a:latin typeface="Unistra A" panose="02000503030000020000" pitchFamily="2" charset="0"/>
              <a:cs typeface="Brill Roman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400" dirty="0" smtClean="0">
                <a:solidFill>
                  <a:srgbClr val="0F1685"/>
                </a:solidFill>
                <a:latin typeface="Unistra D" panose="02000503030000020000" pitchFamily="2" charset="0"/>
              </a:rPr>
              <a:t>Atelier 2 "Nouveaux outils numériques pour l'</a:t>
            </a:r>
            <a:r>
              <a:rPr lang="fr-FR" sz="2400" dirty="0" err="1" smtClean="0">
                <a:solidFill>
                  <a:srgbClr val="0F1685"/>
                </a:solidFill>
                <a:latin typeface="Unistra D" panose="02000503030000020000" pitchFamily="2" charset="0"/>
              </a:rPr>
              <a:t>EàD</a:t>
            </a:r>
            <a:r>
              <a:rPr lang="fr-FR" sz="2400" dirty="0" smtClean="0">
                <a:solidFill>
                  <a:srgbClr val="0F1685"/>
                </a:solidFill>
                <a:latin typeface="Unistra D" panose="02000503030000020000" pitchFamily="2" charset="0"/>
              </a:rPr>
              <a:t>"</a:t>
            </a:r>
            <a:endParaRPr lang="fr-FR" sz="2400" dirty="0">
              <a:solidFill>
                <a:srgbClr val="0F1685"/>
              </a:solidFill>
              <a:latin typeface="Unistra D" panose="0200050303000002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1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215">
            <a:extLst>
              <a:ext uri="{FF2B5EF4-FFF2-40B4-BE49-F238E27FC236}">
                <a16:creationId xmlns:a16="http://schemas.microsoft.com/office/drawing/2014/main" id="{6873522B-2BE6-4E8F-88ED-CABE90F58EDF}"/>
              </a:ext>
            </a:extLst>
          </p:cNvPr>
          <p:cNvSpPr/>
          <p:nvPr/>
        </p:nvSpPr>
        <p:spPr>
          <a:xfrm>
            <a:off x="16181115" y="12803249"/>
            <a:ext cx="137160" cy="11335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293EB90-012D-45EC-9E75-7AF1E5F11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10840" y="9469693"/>
            <a:ext cx="1110040" cy="411486"/>
          </a:xfrm>
        </p:spPr>
        <p:txBody>
          <a:bodyPr/>
          <a:lstStyle/>
          <a:p>
            <a:fld id="{2CEFAB9C-9D20-B149-B69D-443DC4350F1B}" type="slidenum">
              <a:rPr lang="fr-FR" sz="2000" smtClean="0">
                <a:solidFill>
                  <a:srgbClr val="002060"/>
                </a:solidFill>
              </a:rPr>
              <a:pPr/>
              <a:t>10</a:t>
            </a:fld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4590B338-AA4D-4295-AFD7-5800DB969AA3}"/>
              </a:ext>
            </a:extLst>
          </p:cNvPr>
          <p:cNvSpPr txBox="1"/>
          <p:nvPr/>
        </p:nvSpPr>
        <p:spPr>
          <a:xfrm>
            <a:off x="8431306" y="0"/>
            <a:ext cx="11568543" cy="1320165"/>
          </a:xfrm>
          <a:prstGeom prst="parallelogram">
            <a:avLst>
              <a:gd name="adj" fmla="val 66863"/>
            </a:avLst>
          </a:prstGeom>
          <a:solidFill>
            <a:srgbClr val="207AB6"/>
          </a:solidFill>
          <a:ln>
            <a:solidFill>
              <a:srgbClr val="207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37160" rIns="0" bIns="137160" rtlCol="0" anchor="ctr">
            <a:spAutoFit/>
          </a:bodyPr>
          <a:lstStyle/>
          <a:p>
            <a:r>
              <a:rPr lang="en-US" sz="4800" b="1" spc="300" dirty="0" smtClean="0">
                <a:solidFill>
                  <a:schemeClr val="bg1"/>
                </a:solidFill>
                <a:latin typeface="Unistra C" panose="02000503030000020000" pitchFamily="2" charset="0"/>
                <a:ea typeface="Roboto" panose="02000000000000000000" pitchFamily="2" charset="0"/>
                <a:cs typeface="TisaSansPro" panose="020B0504020101010102" pitchFamily="34" charset="0"/>
              </a:rPr>
              <a:t>3. BOITE À OUTILS</a:t>
            </a:r>
            <a:endParaRPr lang="en-US" sz="4800" b="1" spc="300" dirty="0">
              <a:solidFill>
                <a:schemeClr val="bg1"/>
              </a:solidFill>
              <a:latin typeface="Unistra C" panose="02000503030000020000" pitchFamily="2" charset="0"/>
              <a:ea typeface="Roboto" panose="02000000000000000000" pitchFamily="2" charset="0"/>
              <a:cs typeface="TisaSansPro" panose="020B0504020101010102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045" y="1897039"/>
            <a:ext cx="15092472" cy="7051753"/>
          </a:xfrm>
          <a:prstGeom prst="rect">
            <a:avLst/>
          </a:prstGeom>
        </p:spPr>
      </p:pic>
      <p:sp>
        <p:nvSpPr>
          <p:cNvPr id="8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505200" y="9441983"/>
            <a:ext cx="10820400" cy="411486"/>
          </a:xfrm>
        </p:spPr>
        <p:txBody>
          <a:bodyPr/>
          <a:lstStyle/>
          <a:p>
            <a:r>
              <a:rPr lang="fr-FR" sz="2400" dirty="0" smtClean="0">
                <a:solidFill>
                  <a:srgbClr val="0F1685"/>
                </a:solidFill>
                <a:latin typeface="Unistra D" panose="02000503030000020000" pitchFamily="2" charset="0"/>
              </a:rPr>
              <a:t>Atelier 2 "Nouveaux outils numériques pour l'</a:t>
            </a:r>
            <a:r>
              <a:rPr lang="fr-FR" sz="2400" dirty="0" err="1" smtClean="0">
                <a:solidFill>
                  <a:srgbClr val="0F1685"/>
                </a:solidFill>
                <a:latin typeface="Unistra D" panose="02000503030000020000" pitchFamily="2" charset="0"/>
              </a:rPr>
              <a:t>EàD</a:t>
            </a:r>
            <a:r>
              <a:rPr lang="fr-FR" sz="2400" dirty="0" smtClean="0">
                <a:solidFill>
                  <a:srgbClr val="0F1685"/>
                </a:solidFill>
                <a:latin typeface="Unistra D" panose="02000503030000020000" pitchFamily="2" charset="0"/>
              </a:rPr>
              <a:t>"</a:t>
            </a:r>
            <a:endParaRPr lang="fr-FR" sz="2400" dirty="0">
              <a:solidFill>
                <a:srgbClr val="0F1685"/>
              </a:solidFill>
              <a:latin typeface="Unistra D" panose="0200050303000002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17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215">
            <a:extLst>
              <a:ext uri="{FF2B5EF4-FFF2-40B4-BE49-F238E27FC236}">
                <a16:creationId xmlns:a16="http://schemas.microsoft.com/office/drawing/2014/main" id="{6873522B-2BE6-4E8F-88ED-CABE90F58EDF}"/>
              </a:ext>
            </a:extLst>
          </p:cNvPr>
          <p:cNvSpPr/>
          <p:nvPr/>
        </p:nvSpPr>
        <p:spPr>
          <a:xfrm>
            <a:off x="16181115" y="12803249"/>
            <a:ext cx="137160" cy="11335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293EB90-012D-45EC-9E75-7AF1E5F11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10840" y="9469693"/>
            <a:ext cx="1110040" cy="411486"/>
          </a:xfrm>
        </p:spPr>
        <p:txBody>
          <a:bodyPr/>
          <a:lstStyle/>
          <a:p>
            <a:fld id="{2CEFAB9C-9D20-B149-B69D-443DC4350F1B}" type="slidenum">
              <a:rPr lang="fr-FR" sz="2000" smtClean="0">
                <a:solidFill>
                  <a:srgbClr val="002060"/>
                </a:solidFill>
              </a:rPr>
              <a:pPr/>
              <a:t>11</a:t>
            </a:fld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4590B338-AA4D-4295-AFD7-5800DB969AA3}"/>
              </a:ext>
            </a:extLst>
          </p:cNvPr>
          <p:cNvSpPr txBox="1"/>
          <p:nvPr/>
        </p:nvSpPr>
        <p:spPr>
          <a:xfrm>
            <a:off x="8431306" y="0"/>
            <a:ext cx="11568543" cy="1320165"/>
          </a:xfrm>
          <a:prstGeom prst="parallelogram">
            <a:avLst>
              <a:gd name="adj" fmla="val 66863"/>
            </a:avLst>
          </a:prstGeom>
          <a:solidFill>
            <a:srgbClr val="207AB6"/>
          </a:solidFill>
          <a:ln>
            <a:solidFill>
              <a:srgbClr val="207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37160" rIns="0" bIns="137160" rtlCol="0" anchor="ctr">
            <a:spAutoFit/>
          </a:bodyPr>
          <a:lstStyle/>
          <a:p>
            <a:r>
              <a:rPr lang="en-US" sz="4800" b="1" spc="300" dirty="0" smtClean="0">
                <a:solidFill>
                  <a:schemeClr val="bg1"/>
                </a:solidFill>
                <a:latin typeface="Unistra C" panose="02000503030000020000" pitchFamily="2" charset="0"/>
                <a:ea typeface="Roboto" panose="02000000000000000000" pitchFamily="2" charset="0"/>
                <a:cs typeface="TisaSansPro" panose="020B0504020101010102" pitchFamily="34" charset="0"/>
              </a:rPr>
              <a:t>3. BOITE À OUTILS</a:t>
            </a:r>
            <a:endParaRPr lang="en-US" sz="4800" b="1" spc="300" dirty="0">
              <a:solidFill>
                <a:schemeClr val="bg1"/>
              </a:solidFill>
              <a:latin typeface="Unistra C" panose="02000503030000020000" pitchFamily="2" charset="0"/>
              <a:ea typeface="Roboto" panose="02000000000000000000" pitchFamily="2" charset="0"/>
              <a:cs typeface="TisaSansPro" panose="020B0504020101010102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16" y="3311591"/>
            <a:ext cx="8467206" cy="47379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505200" y="9441983"/>
            <a:ext cx="10820400" cy="411486"/>
          </a:xfrm>
        </p:spPr>
        <p:txBody>
          <a:bodyPr/>
          <a:lstStyle/>
          <a:p>
            <a:r>
              <a:rPr lang="fr-FR" sz="2400" dirty="0" smtClean="0">
                <a:solidFill>
                  <a:srgbClr val="0F1685"/>
                </a:solidFill>
                <a:latin typeface="Unistra D" panose="02000503030000020000" pitchFamily="2" charset="0"/>
              </a:rPr>
              <a:t>Atelier 2 "Nouveaux outils numériques pour l'</a:t>
            </a:r>
            <a:r>
              <a:rPr lang="fr-FR" sz="2400" dirty="0" err="1" smtClean="0">
                <a:solidFill>
                  <a:srgbClr val="0F1685"/>
                </a:solidFill>
                <a:latin typeface="Unistra D" panose="02000503030000020000" pitchFamily="2" charset="0"/>
              </a:rPr>
              <a:t>EàD</a:t>
            </a:r>
            <a:r>
              <a:rPr lang="fr-FR" sz="2400" dirty="0" smtClean="0">
                <a:solidFill>
                  <a:srgbClr val="0F1685"/>
                </a:solidFill>
                <a:latin typeface="Unistra D" panose="02000503030000020000" pitchFamily="2" charset="0"/>
              </a:rPr>
              <a:t>"</a:t>
            </a:r>
            <a:endParaRPr lang="fr-FR" sz="2400" dirty="0">
              <a:solidFill>
                <a:srgbClr val="0F1685"/>
              </a:solidFill>
              <a:latin typeface="Unistra D" panose="02000503030000020000" pitchFamily="2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844" y="3311590"/>
            <a:ext cx="8584887" cy="47379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319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215">
            <a:extLst>
              <a:ext uri="{FF2B5EF4-FFF2-40B4-BE49-F238E27FC236}">
                <a16:creationId xmlns:a16="http://schemas.microsoft.com/office/drawing/2014/main" id="{6873522B-2BE6-4E8F-88ED-CABE90F58EDF}"/>
              </a:ext>
            </a:extLst>
          </p:cNvPr>
          <p:cNvSpPr/>
          <p:nvPr/>
        </p:nvSpPr>
        <p:spPr>
          <a:xfrm>
            <a:off x="16181115" y="12803249"/>
            <a:ext cx="137160" cy="11335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293EB90-012D-45EC-9E75-7AF1E5F11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10840" y="9469693"/>
            <a:ext cx="1110040" cy="411486"/>
          </a:xfrm>
        </p:spPr>
        <p:txBody>
          <a:bodyPr/>
          <a:lstStyle/>
          <a:p>
            <a:fld id="{2CEFAB9C-9D20-B149-B69D-443DC4350F1B}" type="slidenum">
              <a:rPr lang="fr-FR" sz="2000" smtClean="0">
                <a:solidFill>
                  <a:srgbClr val="002060"/>
                </a:solidFill>
              </a:rPr>
              <a:pPr/>
              <a:t>12</a:t>
            </a:fld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4590B338-AA4D-4295-AFD7-5800DB969AA3}"/>
              </a:ext>
            </a:extLst>
          </p:cNvPr>
          <p:cNvSpPr txBox="1"/>
          <p:nvPr/>
        </p:nvSpPr>
        <p:spPr>
          <a:xfrm>
            <a:off x="8431306" y="0"/>
            <a:ext cx="11568543" cy="1320165"/>
          </a:xfrm>
          <a:prstGeom prst="parallelogram">
            <a:avLst>
              <a:gd name="adj" fmla="val 66863"/>
            </a:avLst>
          </a:prstGeom>
          <a:solidFill>
            <a:srgbClr val="207AB6"/>
          </a:solidFill>
          <a:ln>
            <a:solidFill>
              <a:srgbClr val="207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37160" rIns="0" bIns="137160" rtlCol="0" anchor="ctr">
            <a:spAutoFit/>
          </a:bodyPr>
          <a:lstStyle/>
          <a:p>
            <a:r>
              <a:rPr lang="en-US" sz="4800" b="1" spc="300" dirty="0" smtClean="0">
                <a:solidFill>
                  <a:schemeClr val="bg1"/>
                </a:solidFill>
                <a:latin typeface="Unistra C" panose="02000503030000020000" pitchFamily="2" charset="0"/>
                <a:ea typeface="Roboto" panose="02000000000000000000" pitchFamily="2" charset="0"/>
                <a:cs typeface="TisaSansPro" panose="020B0504020101010102" pitchFamily="34" charset="0"/>
              </a:rPr>
              <a:t>3. BOITE À OUTILS</a:t>
            </a:r>
            <a:endParaRPr lang="en-US" sz="4800" b="1" spc="300" dirty="0">
              <a:solidFill>
                <a:schemeClr val="bg1"/>
              </a:solidFill>
              <a:latin typeface="Unistra C" panose="02000503030000020000" pitchFamily="2" charset="0"/>
              <a:ea typeface="Roboto" panose="02000000000000000000" pitchFamily="2" charset="0"/>
              <a:cs typeface="TisaSansPro" panose="020B0504020101010102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044102" y="1881051"/>
            <a:ext cx="16610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b="1" dirty="0" smtClean="0">
                <a:solidFill>
                  <a:srgbClr val="207AB6"/>
                </a:solidFill>
                <a:latin typeface="Unistra C" panose="02000503030000020000" pitchFamily="2" charset="0"/>
              </a:rPr>
              <a:t>Fiche outil</a:t>
            </a:r>
            <a:endParaRPr lang="fr-FR" sz="3000" b="1" dirty="0">
              <a:solidFill>
                <a:srgbClr val="207AB6"/>
              </a:solidFill>
              <a:latin typeface="Unistra C" panose="02000503030000020000" pitchFamily="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856" y="2665881"/>
            <a:ext cx="11339532" cy="63313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505200" y="9441983"/>
            <a:ext cx="10820400" cy="411486"/>
          </a:xfrm>
        </p:spPr>
        <p:txBody>
          <a:bodyPr/>
          <a:lstStyle/>
          <a:p>
            <a:r>
              <a:rPr lang="fr-FR" sz="2400" dirty="0" smtClean="0">
                <a:solidFill>
                  <a:srgbClr val="0F1685"/>
                </a:solidFill>
                <a:latin typeface="Unistra D" panose="02000503030000020000" pitchFamily="2" charset="0"/>
              </a:rPr>
              <a:t>Atelier 2 "Nouveaux outils numériques pour l'</a:t>
            </a:r>
            <a:r>
              <a:rPr lang="fr-FR" sz="2400" dirty="0" err="1" smtClean="0">
                <a:solidFill>
                  <a:srgbClr val="0F1685"/>
                </a:solidFill>
                <a:latin typeface="Unistra D" panose="02000503030000020000" pitchFamily="2" charset="0"/>
              </a:rPr>
              <a:t>EàD</a:t>
            </a:r>
            <a:r>
              <a:rPr lang="fr-FR" sz="2400" dirty="0" smtClean="0">
                <a:solidFill>
                  <a:srgbClr val="0F1685"/>
                </a:solidFill>
                <a:latin typeface="Unistra D" panose="02000503030000020000" pitchFamily="2" charset="0"/>
              </a:rPr>
              <a:t>"</a:t>
            </a:r>
            <a:endParaRPr lang="fr-FR" sz="2400" dirty="0">
              <a:solidFill>
                <a:srgbClr val="0F1685"/>
              </a:solidFill>
              <a:latin typeface="Unistra D" panose="0200050303000002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44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215">
            <a:extLst>
              <a:ext uri="{FF2B5EF4-FFF2-40B4-BE49-F238E27FC236}">
                <a16:creationId xmlns:a16="http://schemas.microsoft.com/office/drawing/2014/main" id="{6873522B-2BE6-4E8F-88ED-CABE90F58EDF}"/>
              </a:ext>
            </a:extLst>
          </p:cNvPr>
          <p:cNvSpPr/>
          <p:nvPr/>
        </p:nvSpPr>
        <p:spPr>
          <a:xfrm>
            <a:off x="16181115" y="12803249"/>
            <a:ext cx="137160" cy="11335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293EB90-012D-45EC-9E75-7AF1E5F11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10840" y="9469693"/>
            <a:ext cx="1110040" cy="411486"/>
          </a:xfrm>
        </p:spPr>
        <p:txBody>
          <a:bodyPr/>
          <a:lstStyle/>
          <a:p>
            <a:fld id="{2CEFAB9C-9D20-B149-B69D-443DC4350F1B}" type="slidenum">
              <a:rPr lang="fr-FR" sz="2000" smtClean="0">
                <a:solidFill>
                  <a:srgbClr val="002060"/>
                </a:solidFill>
              </a:rPr>
              <a:pPr/>
              <a:t>13</a:t>
            </a:fld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4590B338-AA4D-4295-AFD7-5800DB969AA3}"/>
              </a:ext>
            </a:extLst>
          </p:cNvPr>
          <p:cNvSpPr txBox="1"/>
          <p:nvPr/>
        </p:nvSpPr>
        <p:spPr>
          <a:xfrm>
            <a:off x="8431306" y="4911"/>
            <a:ext cx="11568543" cy="1310342"/>
          </a:xfrm>
          <a:prstGeom prst="parallelogram">
            <a:avLst>
              <a:gd name="adj" fmla="val 66863"/>
            </a:avLst>
          </a:prstGeom>
          <a:solidFill>
            <a:srgbClr val="207AB6"/>
          </a:solidFill>
          <a:ln>
            <a:solidFill>
              <a:srgbClr val="207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37160" rIns="0" bIns="137160" rtlCol="0" anchor="ctr">
            <a:spAutoFit/>
          </a:bodyPr>
          <a:lstStyle/>
          <a:p>
            <a:r>
              <a:rPr lang="en-US" sz="4800" b="1" spc="300" dirty="0">
                <a:solidFill>
                  <a:schemeClr val="bg1"/>
                </a:solidFill>
                <a:latin typeface="Unistra C" panose="02000503030000020000" pitchFamily="2" charset="0"/>
                <a:ea typeface="Roboto" panose="02000000000000000000" pitchFamily="2" charset="0"/>
                <a:cs typeface="TisaSansPro" panose="020B0504020101010102" pitchFamily="34" charset="0"/>
              </a:rPr>
              <a:t>3. </a:t>
            </a:r>
            <a:r>
              <a:rPr lang="en-US" sz="4800" b="1" spc="300" dirty="0" smtClean="0">
                <a:solidFill>
                  <a:schemeClr val="bg1"/>
                </a:solidFill>
                <a:latin typeface="Unistra C" panose="02000503030000020000" pitchFamily="2" charset="0"/>
                <a:ea typeface="Roboto" panose="02000000000000000000" pitchFamily="2" charset="0"/>
                <a:cs typeface="TisaSansPro" panose="020B0504020101010102" pitchFamily="34" charset="0"/>
              </a:rPr>
              <a:t>BOITE </a:t>
            </a:r>
            <a:r>
              <a:rPr lang="en-US" sz="4800" b="1" spc="300" dirty="0">
                <a:solidFill>
                  <a:schemeClr val="bg1"/>
                </a:solidFill>
                <a:latin typeface="Unistra C" panose="02000503030000020000" pitchFamily="2" charset="0"/>
                <a:ea typeface="Roboto" panose="02000000000000000000" pitchFamily="2" charset="0"/>
                <a:cs typeface="TisaSansPro" panose="020B0504020101010102" pitchFamily="34" charset="0"/>
              </a:rPr>
              <a:t>À </a:t>
            </a:r>
            <a:r>
              <a:rPr lang="en-US" sz="4800" b="1" spc="300" dirty="0" smtClean="0">
                <a:solidFill>
                  <a:schemeClr val="bg1"/>
                </a:solidFill>
                <a:latin typeface="Unistra C" panose="02000503030000020000" pitchFamily="2" charset="0"/>
                <a:ea typeface="Roboto" panose="02000000000000000000" pitchFamily="2" charset="0"/>
                <a:cs typeface="TisaSansPro" panose="020B0504020101010102" pitchFamily="34" charset="0"/>
              </a:rPr>
              <a:t>OUTILS</a:t>
            </a:r>
            <a:endParaRPr lang="en-US" sz="4800" b="1" spc="300" dirty="0">
              <a:solidFill>
                <a:schemeClr val="bg1"/>
              </a:solidFill>
              <a:latin typeface="Unistra C" panose="02000503030000020000" pitchFamily="2" charset="0"/>
              <a:ea typeface="Roboto" panose="02000000000000000000" pitchFamily="2" charset="0"/>
              <a:cs typeface="TisaSansPro" panose="020B0504020101010102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485217" y="2284111"/>
            <a:ext cx="268374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400" b="1" dirty="0" smtClean="0">
                <a:solidFill>
                  <a:srgbClr val="207AB6"/>
                </a:solidFill>
                <a:latin typeface="Unistra C" panose="02000503030000020000" pitchFamily="2" charset="0"/>
              </a:rPr>
              <a:t>A vous de jouer</a:t>
            </a:r>
            <a:r>
              <a:rPr lang="fr-FR" sz="3400" b="1" dirty="0">
                <a:solidFill>
                  <a:srgbClr val="207AB6"/>
                </a:solidFill>
                <a:latin typeface="Unistra C" panose="02000503030000020000" pitchFamily="2" charset="0"/>
              </a:rPr>
              <a:t> 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495040" y="4385288"/>
            <a:ext cx="33057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600" dirty="0" smtClean="0">
                <a:solidFill>
                  <a:srgbClr val="207AB6"/>
                </a:solidFill>
                <a:latin typeface="Unistra C" panose="02000503030000020000" pitchFamily="2" charset="0"/>
              </a:rPr>
              <a:t>Découvrez la boîte à outils</a:t>
            </a:r>
            <a:endParaRPr lang="fr-FR" sz="2600" dirty="0">
              <a:solidFill>
                <a:srgbClr val="207AB6"/>
              </a:solidFill>
              <a:latin typeface="Unistra C" panose="02000503030000020000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935845" y="4484076"/>
            <a:ext cx="213391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600" dirty="0" smtClean="0">
                <a:solidFill>
                  <a:srgbClr val="207AB6"/>
                </a:solidFill>
                <a:latin typeface="Unistra C" panose="02000503030000020000" pitchFamily="2" charset="0"/>
              </a:rPr>
              <a:t>Activité </a:t>
            </a:r>
            <a:r>
              <a:rPr lang="fr-FR" sz="2600" dirty="0" err="1" smtClean="0">
                <a:solidFill>
                  <a:srgbClr val="207AB6"/>
                </a:solidFill>
                <a:latin typeface="Unistra C" panose="02000503030000020000" pitchFamily="2" charset="0"/>
              </a:rPr>
              <a:t>Woocla</a:t>
            </a:r>
            <a:r>
              <a:rPr lang="fr-FR" sz="2600" dirty="0" err="1">
                <a:solidFill>
                  <a:srgbClr val="207AB6"/>
                </a:solidFill>
                <a:latin typeface="Unistra C" panose="02000503030000020000" pitchFamily="2" charset="0"/>
              </a:rPr>
              <a:t>p</a:t>
            </a:r>
            <a:endParaRPr lang="fr-FR" sz="2600" dirty="0">
              <a:solidFill>
                <a:srgbClr val="207AB6"/>
              </a:solidFill>
              <a:latin typeface="Unistra C" panose="02000503030000020000" pitchFamily="2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2511" y="5104360"/>
            <a:ext cx="2740587" cy="2698050"/>
          </a:xfrm>
          <a:prstGeom prst="rect">
            <a:avLst/>
          </a:prstGeom>
        </p:spPr>
      </p:pic>
      <p:sp>
        <p:nvSpPr>
          <p:cNvPr id="11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505200" y="9441983"/>
            <a:ext cx="10820400" cy="411486"/>
          </a:xfrm>
        </p:spPr>
        <p:txBody>
          <a:bodyPr/>
          <a:lstStyle/>
          <a:p>
            <a:r>
              <a:rPr lang="fr-FR" sz="2400" dirty="0" smtClean="0">
                <a:solidFill>
                  <a:srgbClr val="0F1685"/>
                </a:solidFill>
                <a:latin typeface="Unistra D" panose="02000503030000020000" pitchFamily="2" charset="0"/>
              </a:rPr>
              <a:t>Atelier 2 "Nouveaux outils numériques pour l'</a:t>
            </a:r>
            <a:r>
              <a:rPr lang="fr-FR" sz="2400" dirty="0" err="1" smtClean="0">
                <a:solidFill>
                  <a:srgbClr val="0F1685"/>
                </a:solidFill>
                <a:latin typeface="Unistra D" panose="02000503030000020000" pitchFamily="2" charset="0"/>
              </a:rPr>
              <a:t>EàD</a:t>
            </a:r>
            <a:r>
              <a:rPr lang="fr-FR" sz="2400" dirty="0" smtClean="0">
                <a:solidFill>
                  <a:srgbClr val="0F1685"/>
                </a:solidFill>
                <a:latin typeface="Unistra D" panose="02000503030000020000" pitchFamily="2" charset="0"/>
              </a:rPr>
              <a:t>"</a:t>
            </a:r>
            <a:endParaRPr lang="fr-FR" sz="2400" dirty="0">
              <a:solidFill>
                <a:srgbClr val="0F1685"/>
              </a:solidFill>
              <a:latin typeface="Unistra D" panose="02000503030000020000" pitchFamily="2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558" y="4877731"/>
            <a:ext cx="2924679" cy="292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5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215">
            <a:extLst>
              <a:ext uri="{FF2B5EF4-FFF2-40B4-BE49-F238E27FC236}">
                <a16:creationId xmlns:a16="http://schemas.microsoft.com/office/drawing/2014/main" id="{6873522B-2BE6-4E8F-88ED-CABE90F58EDF}"/>
              </a:ext>
            </a:extLst>
          </p:cNvPr>
          <p:cNvSpPr/>
          <p:nvPr/>
        </p:nvSpPr>
        <p:spPr>
          <a:xfrm>
            <a:off x="16181115" y="12803249"/>
            <a:ext cx="137160" cy="11335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293EB90-012D-45EC-9E75-7AF1E5F11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10840" y="9469693"/>
            <a:ext cx="1110040" cy="411486"/>
          </a:xfrm>
        </p:spPr>
        <p:txBody>
          <a:bodyPr/>
          <a:lstStyle/>
          <a:p>
            <a:fld id="{2CEFAB9C-9D20-B149-B69D-443DC4350F1B}" type="slidenum">
              <a:rPr lang="fr-FR" sz="2000" smtClean="0">
                <a:solidFill>
                  <a:srgbClr val="002060"/>
                </a:solidFill>
              </a:rPr>
              <a:pPr/>
              <a:t>14</a:t>
            </a:fld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4590B338-AA4D-4295-AFD7-5800DB969AA3}"/>
              </a:ext>
            </a:extLst>
          </p:cNvPr>
          <p:cNvSpPr txBox="1"/>
          <p:nvPr/>
        </p:nvSpPr>
        <p:spPr>
          <a:xfrm>
            <a:off x="6719455" y="4614289"/>
            <a:ext cx="11568543" cy="1320165"/>
          </a:xfrm>
          <a:prstGeom prst="parallelogram">
            <a:avLst>
              <a:gd name="adj" fmla="val 66863"/>
            </a:avLst>
          </a:prstGeom>
          <a:solidFill>
            <a:srgbClr val="207AB6"/>
          </a:solidFill>
          <a:ln>
            <a:solidFill>
              <a:srgbClr val="207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37160" rIns="0" bIns="137160" rtlCol="0" anchor="ctr">
            <a:spAutoFit/>
          </a:bodyPr>
          <a:lstStyle/>
          <a:p>
            <a:r>
              <a:rPr lang="en-US" sz="4800" b="1" spc="300" dirty="0">
                <a:solidFill>
                  <a:schemeClr val="bg1"/>
                </a:solidFill>
                <a:latin typeface="Unistra C" panose="02000503030000020000" pitchFamily="2" charset="0"/>
                <a:ea typeface="Roboto" panose="02000000000000000000" pitchFamily="2" charset="0"/>
                <a:cs typeface="TisaSansPro" panose="020B0504020101010102" pitchFamily="34" charset="0"/>
              </a:rPr>
              <a:t>4</a:t>
            </a:r>
            <a:r>
              <a:rPr lang="en-US" sz="4800" b="1" spc="300" dirty="0" smtClean="0">
                <a:solidFill>
                  <a:schemeClr val="bg1"/>
                </a:solidFill>
                <a:latin typeface="Unistra C" panose="02000503030000020000" pitchFamily="2" charset="0"/>
                <a:ea typeface="Roboto" panose="02000000000000000000" pitchFamily="2" charset="0"/>
                <a:cs typeface="TisaSansPro" panose="020B0504020101010102" pitchFamily="34" charset="0"/>
              </a:rPr>
              <a:t>. DES OUTILS EVOLUTIFS</a:t>
            </a:r>
            <a:endParaRPr lang="en-US" sz="4800" b="1" spc="300" dirty="0">
              <a:solidFill>
                <a:schemeClr val="bg1"/>
              </a:solidFill>
              <a:latin typeface="Unistra C" panose="02000503030000020000" pitchFamily="2" charset="0"/>
              <a:ea typeface="Roboto" panose="02000000000000000000" pitchFamily="2" charset="0"/>
              <a:cs typeface="TisaSansPro" panose="020B0504020101010102" pitchFamily="34" charset="0"/>
            </a:endParaRPr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5B3EF0C6-0392-471D-A730-750438E3B13A}"/>
              </a:ext>
            </a:extLst>
          </p:cNvPr>
          <p:cNvSpPr/>
          <p:nvPr/>
        </p:nvSpPr>
        <p:spPr>
          <a:xfrm flipV="1">
            <a:off x="13392150" y="2220345"/>
            <a:ext cx="4895850" cy="8066655"/>
          </a:xfrm>
          <a:custGeom>
            <a:avLst/>
            <a:gdLst>
              <a:gd name="connsiteX0" fmla="*/ 3263900 w 3263900"/>
              <a:gd name="connsiteY0" fmla="*/ 5377770 h 5377770"/>
              <a:gd name="connsiteX1" fmla="*/ 3263900 w 3263900"/>
              <a:gd name="connsiteY1" fmla="*/ 0 h 5377770"/>
              <a:gd name="connsiteX2" fmla="*/ 0 w 3263900"/>
              <a:gd name="connsiteY2" fmla="*/ 0 h 5377770"/>
              <a:gd name="connsiteX3" fmla="*/ 0 w 3263900"/>
              <a:gd name="connsiteY3" fmla="*/ 1 h 537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3900" h="5377770">
                <a:moveTo>
                  <a:pt x="3263900" y="5377770"/>
                </a:moveTo>
                <a:lnTo>
                  <a:pt x="3263900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pic>
        <p:nvPicPr>
          <p:cNvPr id="19" name="Image 13">
            <a:extLst>
              <a:ext uri="{FF2B5EF4-FFF2-40B4-BE49-F238E27FC236}">
                <a16:creationId xmlns:a16="http://schemas.microsoft.com/office/drawing/2014/main" id="{66FD76C8-AF47-41CA-A5F9-5CEFCC873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17415" y="7301457"/>
            <a:ext cx="1128279" cy="112827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6C07E11A-6112-4891-B25F-821B2DA02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96157" y="8652109"/>
            <a:ext cx="3141532" cy="72258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32D0C75C-317F-4F5A-BE07-5F7743AB5F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08824" y="7047323"/>
            <a:ext cx="3845919" cy="2260561"/>
          </a:xfrm>
          <a:prstGeom prst="rect">
            <a:avLst/>
          </a:prstGeom>
        </p:spPr>
      </p:pic>
      <p:sp>
        <p:nvSpPr>
          <p:cNvPr id="10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505200" y="9441983"/>
            <a:ext cx="10820400" cy="411486"/>
          </a:xfrm>
        </p:spPr>
        <p:txBody>
          <a:bodyPr/>
          <a:lstStyle/>
          <a:p>
            <a:r>
              <a:rPr lang="fr-FR" sz="2400" dirty="0" smtClean="0">
                <a:solidFill>
                  <a:srgbClr val="0F1685"/>
                </a:solidFill>
                <a:latin typeface="Unistra D" panose="02000503030000020000" pitchFamily="2" charset="0"/>
              </a:rPr>
              <a:t>Atelier 2 "Nouveaux outils numériques pour l'</a:t>
            </a:r>
            <a:r>
              <a:rPr lang="fr-FR" sz="2400" dirty="0" err="1" smtClean="0">
                <a:solidFill>
                  <a:srgbClr val="0F1685"/>
                </a:solidFill>
                <a:latin typeface="Unistra D" panose="02000503030000020000" pitchFamily="2" charset="0"/>
              </a:rPr>
              <a:t>EàD</a:t>
            </a:r>
            <a:r>
              <a:rPr lang="fr-FR" sz="2400" dirty="0" smtClean="0">
                <a:solidFill>
                  <a:srgbClr val="0F1685"/>
                </a:solidFill>
                <a:latin typeface="Unistra D" panose="02000503030000020000" pitchFamily="2" charset="0"/>
              </a:rPr>
              <a:t>"</a:t>
            </a:r>
            <a:endParaRPr lang="fr-FR" sz="2400" dirty="0">
              <a:solidFill>
                <a:srgbClr val="0F1685"/>
              </a:solidFill>
              <a:latin typeface="Unistra D" panose="0200050303000002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41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16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215">
            <a:extLst>
              <a:ext uri="{FF2B5EF4-FFF2-40B4-BE49-F238E27FC236}">
                <a16:creationId xmlns:a16="http://schemas.microsoft.com/office/drawing/2014/main" id="{6873522B-2BE6-4E8F-88ED-CABE90F58EDF}"/>
              </a:ext>
            </a:extLst>
          </p:cNvPr>
          <p:cNvSpPr/>
          <p:nvPr/>
        </p:nvSpPr>
        <p:spPr>
          <a:xfrm>
            <a:off x="16181115" y="12803249"/>
            <a:ext cx="137160" cy="11335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293EB90-012D-45EC-9E75-7AF1E5F11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10840" y="9469693"/>
            <a:ext cx="1110040" cy="411486"/>
          </a:xfrm>
        </p:spPr>
        <p:txBody>
          <a:bodyPr/>
          <a:lstStyle/>
          <a:p>
            <a:fld id="{2CEFAB9C-9D20-B149-B69D-443DC4350F1B}" type="slidenum">
              <a:rPr lang="fr-FR" sz="2000" smtClean="0">
                <a:solidFill>
                  <a:srgbClr val="002060"/>
                </a:solidFill>
              </a:rPr>
              <a:pPr/>
              <a:t>15</a:t>
            </a:fld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4590B338-AA4D-4295-AFD7-5800DB969AA3}"/>
              </a:ext>
            </a:extLst>
          </p:cNvPr>
          <p:cNvSpPr txBox="1"/>
          <p:nvPr/>
        </p:nvSpPr>
        <p:spPr>
          <a:xfrm>
            <a:off x="8686799" y="-13135"/>
            <a:ext cx="11568543" cy="1320165"/>
          </a:xfrm>
          <a:prstGeom prst="parallelogram">
            <a:avLst>
              <a:gd name="adj" fmla="val 66863"/>
            </a:avLst>
          </a:prstGeom>
          <a:solidFill>
            <a:srgbClr val="207AB6"/>
          </a:solidFill>
          <a:ln>
            <a:solidFill>
              <a:srgbClr val="207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37160" rIns="0" bIns="137160" rtlCol="0" anchor="ctr">
            <a:spAutoFit/>
          </a:bodyPr>
          <a:lstStyle/>
          <a:p>
            <a:r>
              <a:rPr lang="en-US" sz="4800" b="1" spc="300" dirty="0">
                <a:solidFill>
                  <a:schemeClr val="bg1"/>
                </a:solidFill>
                <a:latin typeface="Unistra C" panose="02000503030000020000" pitchFamily="2" charset="0"/>
                <a:ea typeface="Roboto" panose="02000000000000000000" pitchFamily="2" charset="0"/>
                <a:cs typeface="TisaSansPro" panose="020B0504020101010102" pitchFamily="34" charset="0"/>
              </a:rPr>
              <a:t>4</a:t>
            </a:r>
            <a:r>
              <a:rPr lang="en-US" sz="4800" b="1" spc="300" dirty="0" smtClean="0">
                <a:solidFill>
                  <a:schemeClr val="bg1"/>
                </a:solidFill>
                <a:latin typeface="Unistra C" panose="02000503030000020000" pitchFamily="2" charset="0"/>
                <a:ea typeface="Roboto" panose="02000000000000000000" pitchFamily="2" charset="0"/>
                <a:cs typeface="TisaSansPro" panose="020B0504020101010102" pitchFamily="34" charset="0"/>
              </a:rPr>
              <a:t>. </a:t>
            </a:r>
            <a:r>
              <a:rPr lang="en-US" sz="4800" b="1" spc="300" smtClean="0">
                <a:solidFill>
                  <a:schemeClr val="bg1"/>
                </a:solidFill>
                <a:latin typeface="Unistra C" panose="02000503030000020000" pitchFamily="2" charset="0"/>
                <a:ea typeface="Roboto" panose="02000000000000000000" pitchFamily="2" charset="0"/>
                <a:cs typeface="TisaSansPro" panose="020B0504020101010102" pitchFamily="34" charset="0"/>
              </a:rPr>
              <a:t>DES OUTILS EVOLUTIFS</a:t>
            </a:r>
            <a:endParaRPr lang="en-US" sz="4800" b="1" spc="300" dirty="0">
              <a:solidFill>
                <a:schemeClr val="bg1"/>
              </a:solidFill>
              <a:latin typeface="Unistra C" panose="02000503030000020000" pitchFamily="2" charset="0"/>
              <a:ea typeface="Roboto" panose="02000000000000000000" pitchFamily="2" charset="0"/>
              <a:cs typeface="TisaSansPro" panose="020B0504020101010102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554521" y="2812287"/>
            <a:ext cx="1587132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207AB6"/>
                </a:solidFill>
                <a:latin typeface="Unistra C" panose="02000503030000020000" pitchFamily="2" charset="0"/>
              </a:rPr>
              <a:t>Le carnet et la boîte à outils sont évolutifs et </a:t>
            </a:r>
            <a:r>
              <a:rPr lang="fr-FR" sz="3200" dirty="0" smtClean="0">
                <a:solidFill>
                  <a:srgbClr val="207AB6"/>
                </a:solidFill>
                <a:latin typeface="Unistra C" panose="02000503030000020000" pitchFamily="2" charset="0"/>
              </a:rPr>
              <a:t>collaboratifs. Tout le monde peut y contribuer !</a:t>
            </a:r>
            <a:endParaRPr lang="fr-FR" sz="3200" dirty="0">
              <a:solidFill>
                <a:srgbClr val="207AB6"/>
              </a:solidFill>
              <a:latin typeface="Unistra C" panose="02000503030000020000" pitchFamily="2" charset="0"/>
            </a:endParaRPr>
          </a:p>
          <a:p>
            <a:endParaRPr lang="fr-FR" sz="3200" dirty="0" smtClean="0">
              <a:solidFill>
                <a:srgbClr val="207AB6"/>
              </a:solidFill>
              <a:latin typeface="Unistra C" panose="02000503030000020000" pitchFamily="2" charset="0"/>
            </a:endParaRPr>
          </a:p>
          <a:p>
            <a:r>
              <a:rPr lang="fr-FR" sz="3200" dirty="0" smtClean="0">
                <a:solidFill>
                  <a:srgbClr val="207AB6"/>
                </a:solidFill>
                <a:latin typeface="Unistra C" panose="02000503030000020000" pitchFamily="2" charset="0"/>
              </a:rPr>
              <a:t>Dans le carnet, on peut ajouter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 smtClean="0">
                <a:solidFill>
                  <a:srgbClr val="207AB6"/>
                </a:solidFill>
                <a:latin typeface="Unistra C" panose="02000503030000020000" pitchFamily="2" charset="0"/>
              </a:rPr>
              <a:t>des conseils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 smtClean="0">
                <a:solidFill>
                  <a:srgbClr val="207AB6"/>
                </a:solidFill>
                <a:latin typeface="Unistra C" panose="02000503030000020000" pitchFamily="2" charset="0"/>
              </a:rPr>
              <a:t>des ressources</a:t>
            </a:r>
          </a:p>
          <a:p>
            <a:r>
              <a:rPr lang="fr-FR" sz="3200" dirty="0">
                <a:solidFill>
                  <a:srgbClr val="207AB6"/>
                </a:solidFill>
                <a:latin typeface="Unistra C" panose="02000503030000020000" pitchFamily="2" charset="0"/>
              </a:rPr>
              <a:t> </a:t>
            </a:r>
          </a:p>
          <a:p>
            <a:r>
              <a:rPr lang="fr-FR" sz="3200" dirty="0" smtClean="0">
                <a:solidFill>
                  <a:srgbClr val="207AB6"/>
                </a:solidFill>
                <a:latin typeface="Unistra C" panose="02000503030000020000" pitchFamily="2" charset="0"/>
              </a:rPr>
              <a:t>Dans </a:t>
            </a:r>
            <a:r>
              <a:rPr lang="fr-FR" sz="3200" dirty="0">
                <a:solidFill>
                  <a:srgbClr val="207AB6"/>
                </a:solidFill>
                <a:latin typeface="Unistra C" panose="02000503030000020000" pitchFamily="2" charset="0"/>
              </a:rPr>
              <a:t>la boîte à outils</a:t>
            </a:r>
            <a:r>
              <a:rPr lang="fr-FR" sz="3200" dirty="0" smtClean="0">
                <a:solidFill>
                  <a:srgbClr val="207AB6"/>
                </a:solidFill>
                <a:latin typeface="Unistra C" panose="02000503030000020000" pitchFamily="2" charset="0"/>
              </a:rPr>
              <a:t>, on peut ajouter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207AB6"/>
                </a:solidFill>
                <a:latin typeface="Unistra C" panose="02000503030000020000" pitchFamily="2" charset="0"/>
              </a:rPr>
              <a:t>d</a:t>
            </a:r>
            <a:r>
              <a:rPr lang="fr-FR" sz="3200" dirty="0" smtClean="0">
                <a:solidFill>
                  <a:srgbClr val="207AB6"/>
                </a:solidFill>
                <a:latin typeface="Unistra C" panose="02000503030000020000" pitchFamily="2" charset="0"/>
              </a:rPr>
              <a:t>es nouveaux outils</a:t>
            </a:r>
          </a:p>
          <a:p>
            <a:r>
              <a:rPr lang="fr-FR" sz="3200" dirty="0">
                <a:solidFill>
                  <a:srgbClr val="207AB6"/>
                </a:solidFill>
                <a:latin typeface="Unistra C" panose="02000503030000020000" pitchFamily="2" charset="0"/>
              </a:rPr>
              <a:t>  </a:t>
            </a:r>
          </a:p>
          <a:p>
            <a:r>
              <a:rPr lang="fr-FR" sz="3200" dirty="0">
                <a:solidFill>
                  <a:srgbClr val="207AB6"/>
                </a:solidFill>
                <a:latin typeface="Unistra C" panose="02000503030000020000" pitchFamily="2" charset="0"/>
              </a:rPr>
              <a:t>Pour y contribuer, vous pouvez contacter </a:t>
            </a:r>
            <a:r>
              <a:rPr lang="fr-FR" sz="3200" dirty="0" smtClean="0">
                <a:solidFill>
                  <a:srgbClr val="207AB6"/>
                </a:solidFill>
                <a:latin typeface="Unistra C" panose="02000503030000020000" pitchFamily="2" charset="0"/>
              </a:rPr>
              <a:t>l’IDIP</a:t>
            </a:r>
            <a:r>
              <a:rPr lang="fr-FR" sz="3200" dirty="0">
                <a:solidFill>
                  <a:srgbClr val="207AB6"/>
                </a:solidFill>
                <a:latin typeface="Unistra C" panose="02000503030000020000" pitchFamily="2" charset="0"/>
              </a:rPr>
              <a:t> (Institut de développement et d'innovation </a:t>
            </a:r>
            <a:r>
              <a:rPr lang="fr-FR" sz="3200" dirty="0" smtClean="0">
                <a:solidFill>
                  <a:srgbClr val="207AB6"/>
                </a:solidFill>
                <a:latin typeface="Unistra C" panose="02000503030000020000" pitchFamily="2" charset="0"/>
              </a:rPr>
              <a:t>pédagogiques) :</a:t>
            </a:r>
          </a:p>
          <a:p>
            <a:r>
              <a:rPr lang="fr-FR" sz="3200" dirty="0" smtClean="0">
                <a:solidFill>
                  <a:srgbClr val="207AB6"/>
                </a:solidFill>
                <a:latin typeface="Unistra C" panose="02000503030000020000" pitchFamily="2" charset="0"/>
                <a:hlinkClick r:id="rId3"/>
              </a:rPr>
              <a:t>idip-appui-numerique@unistra.fr</a:t>
            </a:r>
            <a:endParaRPr lang="fr-FR" sz="3200" dirty="0" smtClean="0">
              <a:solidFill>
                <a:srgbClr val="207AB6"/>
              </a:solidFill>
              <a:latin typeface="Unistra C" panose="02000503030000020000" pitchFamily="2" charset="0"/>
            </a:endParaRPr>
          </a:p>
          <a:p>
            <a:endParaRPr lang="fr-FR" sz="3200" dirty="0">
              <a:solidFill>
                <a:srgbClr val="207AB6"/>
              </a:solidFill>
              <a:latin typeface="Unistra C" panose="02000503030000020000" pitchFamily="2" charset="0"/>
            </a:endParaRPr>
          </a:p>
        </p:txBody>
      </p:sp>
      <p:sp>
        <p:nvSpPr>
          <p:cNvPr id="7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505200" y="9441983"/>
            <a:ext cx="10820400" cy="411486"/>
          </a:xfrm>
        </p:spPr>
        <p:txBody>
          <a:bodyPr/>
          <a:lstStyle/>
          <a:p>
            <a:r>
              <a:rPr lang="fr-FR" sz="2400" dirty="0" smtClean="0">
                <a:solidFill>
                  <a:srgbClr val="0F1685"/>
                </a:solidFill>
                <a:latin typeface="Unistra D" panose="02000503030000020000" pitchFamily="2" charset="0"/>
              </a:rPr>
              <a:t>Atelier 2 "Nouveaux outils numériques pour l'</a:t>
            </a:r>
            <a:r>
              <a:rPr lang="fr-FR" sz="2400" dirty="0" err="1" smtClean="0">
                <a:solidFill>
                  <a:srgbClr val="0F1685"/>
                </a:solidFill>
                <a:latin typeface="Unistra D" panose="02000503030000020000" pitchFamily="2" charset="0"/>
              </a:rPr>
              <a:t>EàD</a:t>
            </a:r>
            <a:r>
              <a:rPr lang="fr-FR" sz="2400" dirty="0" smtClean="0">
                <a:solidFill>
                  <a:srgbClr val="0F1685"/>
                </a:solidFill>
                <a:latin typeface="Unistra D" panose="02000503030000020000" pitchFamily="2" charset="0"/>
              </a:rPr>
              <a:t>"</a:t>
            </a:r>
            <a:endParaRPr lang="fr-FR" sz="2400" dirty="0">
              <a:solidFill>
                <a:srgbClr val="0F1685"/>
              </a:solidFill>
              <a:latin typeface="Unistra D" panose="0200050303000002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44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215">
            <a:extLst>
              <a:ext uri="{FF2B5EF4-FFF2-40B4-BE49-F238E27FC236}">
                <a16:creationId xmlns:a16="http://schemas.microsoft.com/office/drawing/2014/main" id="{6873522B-2BE6-4E8F-88ED-CABE90F58EDF}"/>
              </a:ext>
            </a:extLst>
          </p:cNvPr>
          <p:cNvSpPr/>
          <p:nvPr/>
        </p:nvSpPr>
        <p:spPr>
          <a:xfrm>
            <a:off x="16181115" y="12803249"/>
            <a:ext cx="137160" cy="11335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293EB90-012D-45EC-9E75-7AF1E5F11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10840" y="9469693"/>
            <a:ext cx="1110040" cy="411486"/>
          </a:xfrm>
        </p:spPr>
        <p:txBody>
          <a:bodyPr/>
          <a:lstStyle/>
          <a:p>
            <a:fld id="{2CEFAB9C-9D20-B149-B69D-443DC4350F1B}" type="slidenum">
              <a:rPr lang="fr-FR" sz="2000" smtClean="0">
                <a:solidFill>
                  <a:srgbClr val="002060"/>
                </a:solidFill>
              </a:rPr>
              <a:pPr/>
              <a:t>16</a:t>
            </a:fld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4590B338-AA4D-4295-AFD7-5800DB969AA3}"/>
              </a:ext>
            </a:extLst>
          </p:cNvPr>
          <p:cNvSpPr txBox="1"/>
          <p:nvPr/>
        </p:nvSpPr>
        <p:spPr>
          <a:xfrm>
            <a:off x="6719455" y="4614289"/>
            <a:ext cx="11568543" cy="1320165"/>
          </a:xfrm>
          <a:prstGeom prst="parallelogram">
            <a:avLst>
              <a:gd name="adj" fmla="val 66863"/>
            </a:avLst>
          </a:prstGeom>
          <a:solidFill>
            <a:srgbClr val="207AB6"/>
          </a:solidFill>
          <a:ln>
            <a:solidFill>
              <a:srgbClr val="207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37160" rIns="0" bIns="137160" rtlCol="0" anchor="ctr">
            <a:spAutoFit/>
          </a:bodyPr>
          <a:lstStyle/>
          <a:p>
            <a:r>
              <a:rPr lang="en-US" sz="4800" b="1" spc="300" dirty="0" smtClean="0">
                <a:solidFill>
                  <a:schemeClr val="bg1"/>
                </a:solidFill>
                <a:latin typeface="Unistra C" panose="02000503030000020000" pitchFamily="2" charset="0"/>
                <a:ea typeface="Roboto" panose="02000000000000000000" pitchFamily="2" charset="0"/>
                <a:cs typeface="TisaSansPro" panose="020B0504020101010102" pitchFamily="34" charset="0"/>
              </a:rPr>
              <a:t> MERCI</a:t>
            </a:r>
            <a:endParaRPr lang="en-US" sz="4800" b="1" spc="300" dirty="0">
              <a:solidFill>
                <a:schemeClr val="bg1"/>
              </a:solidFill>
              <a:latin typeface="Unistra C" panose="02000503030000020000" pitchFamily="2" charset="0"/>
              <a:ea typeface="Roboto" panose="02000000000000000000" pitchFamily="2" charset="0"/>
              <a:cs typeface="TisaSansPro" panose="020B0504020101010102" pitchFamily="34" charset="0"/>
            </a:endParaRPr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5B3EF0C6-0392-471D-A730-750438E3B13A}"/>
              </a:ext>
            </a:extLst>
          </p:cNvPr>
          <p:cNvSpPr/>
          <p:nvPr/>
        </p:nvSpPr>
        <p:spPr>
          <a:xfrm flipV="1">
            <a:off x="13392150" y="2220345"/>
            <a:ext cx="4895850" cy="8066655"/>
          </a:xfrm>
          <a:custGeom>
            <a:avLst/>
            <a:gdLst>
              <a:gd name="connsiteX0" fmla="*/ 3263900 w 3263900"/>
              <a:gd name="connsiteY0" fmla="*/ 5377770 h 5377770"/>
              <a:gd name="connsiteX1" fmla="*/ 3263900 w 3263900"/>
              <a:gd name="connsiteY1" fmla="*/ 0 h 5377770"/>
              <a:gd name="connsiteX2" fmla="*/ 0 w 3263900"/>
              <a:gd name="connsiteY2" fmla="*/ 0 h 5377770"/>
              <a:gd name="connsiteX3" fmla="*/ 0 w 3263900"/>
              <a:gd name="connsiteY3" fmla="*/ 1 h 537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3900" h="5377770">
                <a:moveTo>
                  <a:pt x="3263900" y="5377770"/>
                </a:moveTo>
                <a:lnTo>
                  <a:pt x="3263900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pic>
        <p:nvPicPr>
          <p:cNvPr id="19" name="Image 13">
            <a:extLst>
              <a:ext uri="{FF2B5EF4-FFF2-40B4-BE49-F238E27FC236}">
                <a16:creationId xmlns:a16="http://schemas.microsoft.com/office/drawing/2014/main" id="{66FD76C8-AF47-41CA-A5F9-5CEFCC873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17415" y="7301457"/>
            <a:ext cx="1128279" cy="112827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6C07E11A-6112-4891-B25F-821B2DA02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96157" y="8652109"/>
            <a:ext cx="3141532" cy="72258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32D0C75C-317F-4F5A-BE07-5F7743AB5F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58155" y="6735315"/>
            <a:ext cx="3845919" cy="2260561"/>
          </a:xfrm>
          <a:prstGeom prst="rect">
            <a:avLst/>
          </a:prstGeom>
        </p:spPr>
      </p:pic>
      <p:sp>
        <p:nvSpPr>
          <p:cNvPr id="10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505200" y="9441983"/>
            <a:ext cx="10820400" cy="411486"/>
          </a:xfrm>
        </p:spPr>
        <p:txBody>
          <a:bodyPr/>
          <a:lstStyle/>
          <a:p>
            <a:r>
              <a:rPr lang="fr-FR" sz="2400" dirty="0" smtClean="0">
                <a:solidFill>
                  <a:srgbClr val="0F1685"/>
                </a:solidFill>
                <a:latin typeface="Unistra D" panose="02000503030000020000" pitchFamily="2" charset="0"/>
              </a:rPr>
              <a:t>Atelier 2 "Nouveaux outils numériques pour l'</a:t>
            </a:r>
            <a:r>
              <a:rPr lang="fr-FR" sz="2400" dirty="0" err="1" smtClean="0">
                <a:solidFill>
                  <a:srgbClr val="0F1685"/>
                </a:solidFill>
                <a:latin typeface="Unistra D" panose="02000503030000020000" pitchFamily="2" charset="0"/>
              </a:rPr>
              <a:t>EàD</a:t>
            </a:r>
            <a:r>
              <a:rPr lang="fr-FR" sz="2400" dirty="0" smtClean="0">
                <a:solidFill>
                  <a:srgbClr val="0F1685"/>
                </a:solidFill>
                <a:latin typeface="Unistra D" panose="02000503030000020000" pitchFamily="2" charset="0"/>
              </a:rPr>
              <a:t>"</a:t>
            </a:r>
            <a:endParaRPr lang="fr-FR" sz="2400" dirty="0">
              <a:solidFill>
                <a:srgbClr val="0F1685"/>
              </a:solidFill>
              <a:latin typeface="Unistra D" panose="0200050303000002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42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16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215">
            <a:extLst>
              <a:ext uri="{FF2B5EF4-FFF2-40B4-BE49-F238E27FC236}">
                <a16:creationId xmlns:a16="http://schemas.microsoft.com/office/drawing/2014/main" id="{6873522B-2BE6-4E8F-88ED-CABE90F58EDF}"/>
              </a:ext>
            </a:extLst>
          </p:cNvPr>
          <p:cNvSpPr/>
          <p:nvPr/>
        </p:nvSpPr>
        <p:spPr>
          <a:xfrm>
            <a:off x="16181115" y="12803249"/>
            <a:ext cx="137160" cy="11335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293EB90-012D-45EC-9E75-7AF1E5F11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10840" y="9469693"/>
            <a:ext cx="1110040" cy="411486"/>
          </a:xfrm>
        </p:spPr>
        <p:txBody>
          <a:bodyPr/>
          <a:lstStyle/>
          <a:p>
            <a:fld id="{2CEFAB9C-9D20-B149-B69D-443DC4350F1B}" type="slidenum">
              <a:rPr lang="fr-FR" sz="2000" smtClean="0">
                <a:solidFill>
                  <a:srgbClr val="002060"/>
                </a:solidFill>
              </a:rPr>
              <a:pPr/>
              <a:t>2</a:t>
            </a:fld>
            <a:endParaRPr lang="fr-FR" sz="2000" dirty="0">
              <a:solidFill>
                <a:srgbClr val="002060"/>
              </a:solidFill>
            </a:endParaRPr>
          </a:p>
        </p:txBody>
      </p:sp>
      <p:pic>
        <p:nvPicPr>
          <p:cNvPr id="22" name="Espace réservé pour une image  2" descr="Une image contenant texte, extérieur, scène, cité&#10;&#10;Description générée automatiquement">
            <a:extLst>
              <a:ext uri="{FF2B5EF4-FFF2-40B4-BE49-F238E27FC236}">
                <a16:creationId xmlns:a16="http://schemas.microsoft.com/office/drawing/2014/main" id="{24118782-3337-4CD3-81B3-36E013FD79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0" r="12320"/>
          <a:stretch>
            <a:fillRect/>
          </a:stretch>
        </p:blipFill>
        <p:spPr>
          <a:xfrm>
            <a:off x="0" y="3086100"/>
            <a:ext cx="8257978" cy="4114800"/>
          </a:xfrm>
          <a:prstGeom prst="rect">
            <a:avLst/>
          </a:prstGeom>
        </p:spPr>
      </p:pic>
      <p:sp>
        <p:nvSpPr>
          <p:cNvPr id="23" name="Freeform 16">
            <a:extLst>
              <a:ext uri="{FF2B5EF4-FFF2-40B4-BE49-F238E27FC236}">
                <a16:creationId xmlns:a16="http://schemas.microsoft.com/office/drawing/2014/main" id="{B940E413-A21E-4195-8743-E760074B122B}"/>
              </a:ext>
            </a:extLst>
          </p:cNvPr>
          <p:cNvSpPr/>
          <p:nvPr/>
        </p:nvSpPr>
        <p:spPr>
          <a:xfrm>
            <a:off x="5760592" y="3086100"/>
            <a:ext cx="12527408" cy="4114800"/>
          </a:xfrm>
          <a:custGeom>
            <a:avLst/>
            <a:gdLst>
              <a:gd name="connsiteX0" fmla="*/ 2497373 w 12527408"/>
              <a:gd name="connsiteY0" fmla="*/ 0 h 4114800"/>
              <a:gd name="connsiteX1" fmla="*/ 12527408 w 12527408"/>
              <a:gd name="connsiteY1" fmla="*/ 0 h 4114800"/>
              <a:gd name="connsiteX2" fmla="*/ 12527408 w 12527408"/>
              <a:gd name="connsiteY2" fmla="*/ 4114800 h 4114800"/>
              <a:gd name="connsiteX3" fmla="*/ 0 w 12527408"/>
              <a:gd name="connsiteY3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27408" h="4114800">
                <a:moveTo>
                  <a:pt x="2497373" y="0"/>
                </a:moveTo>
                <a:lnTo>
                  <a:pt x="12527408" y="0"/>
                </a:lnTo>
                <a:lnTo>
                  <a:pt x="12527408" y="4114800"/>
                </a:lnTo>
                <a:lnTo>
                  <a:pt x="0" y="4114800"/>
                </a:lnTo>
                <a:close/>
              </a:path>
            </a:pathLst>
          </a:cu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4050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0D6D0A8F-4228-42C5-A392-659AD388BE57}"/>
              </a:ext>
            </a:extLst>
          </p:cNvPr>
          <p:cNvSpPr txBox="1"/>
          <p:nvPr/>
        </p:nvSpPr>
        <p:spPr>
          <a:xfrm>
            <a:off x="8735548" y="4101752"/>
            <a:ext cx="5236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r-FR" sz="4000" dirty="0" smtClean="0">
                <a:solidFill>
                  <a:srgbClr val="207AB6"/>
                </a:solidFill>
                <a:latin typeface="Unistra A" panose="02000503030000020000" pitchFamily="2" charset="0"/>
              </a:rPr>
              <a:t>Introduction</a:t>
            </a:r>
            <a:endParaRPr lang="fr-FR" sz="4000" dirty="0">
              <a:solidFill>
                <a:srgbClr val="207AB6"/>
              </a:solidFill>
              <a:latin typeface="Unistra A" panose="02000503030000020000" pitchFamily="2" charset="0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64817BD0-76A8-4C6C-9850-76F515858F43}"/>
              </a:ext>
            </a:extLst>
          </p:cNvPr>
          <p:cNvSpPr txBox="1"/>
          <p:nvPr/>
        </p:nvSpPr>
        <p:spPr>
          <a:xfrm>
            <a:off x="8738032" y="4574792"/>
            <a:ext cx="9158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r-FR" sz="4000" dirty="0" smtClean="0">
                <a:solidFill>
                  <a:srgbClr val="207AB6"/>
                </a:solidFill>
                <a:latin typeface="Unistra A" panose="02000503030000020000" pitchFamily="2" charset="0"/>
              </a:rPr>
              <a:t>Présentation du carnet collaboratif</a:t>
            </a:r>
            <a:endParaRPr lang="fr-FR" sz="4000" dirty="0">
              <a:solidFill>
                <a:srgbClr val="207AB6"/>
              </a:solidFill>
              <a:latin typeface="Unistra A" panose="02000503030000020000" pitchFamily="2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D769E0F7-0453-4A38-958E-EB269B4B8E5C}"/>
              </a:ext>
            </a:extLst>
          </p:cNvPr>
          <p:cNvSpPr txBox="1"/>
          <p:nvPr/>
        </p:nvSpPr>
        <p:spPr>
          <a:xfrm>
            <a:off x="8735548" y="5075846"/>
            <a:ext cx="7997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r-FR" sz="4000" dirty="0" smtClean="0">
                <a:solidFill>
                  <a:srgbClr val="207AB6"/>
                </a:solidFill>
                <a:latin typeface="Unistra A" panose="02000503030000020000" pitchFamily="2" charset="0"/>
              </a:rPr>
              <a:t>Présentation de la boîte à outils</a:t>
            </a:r>
            <a:endParaRPr lang="fr-FR" sz="4000" dirty="0">
              <a:solidFill>
                <a:srgbClr val="207AB6"/>
              </a:solidFill>
              <a:latin typeface="Unistra A" panose="02000503030000020000" pitchFamily="2" charset="0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24455ECB-3C7C-496F-9BD9-5FBF195E1803}"/>
              </a:ext>
            </a:extLst>
          </p:cNvPr>
          <p:cNvSpPr txBox="1"/>
          <p:nvPr/>
        </p:nvSpPr>
        <p:spPr>
          <a:xfrm>
            <a:off x="8738032" y="5628252"/>
            <a:ext cx="7786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r-FR" sz="4000" dirty="0" smtClean="0">
                <a:solidFill>
                  <a:srgbClr val="207AB6"/>
                </a:solidFill>
                <a:latin typeface="Unistra A" panose="02000503030000020000" pitchFamily="2" charset="0"/>
              </a:rPr>
              <a:t>Des outils évolutifs</a:t>
            </a:r>
            <a:endParaRPr lang="fr-FR" sz="4000" dirty="0">
              <a:solidFill>
                <a:srgbClr val="207AB6"/>
              </a:solidFill>
              <a:latin typeface="Unistra A" panose="02000503030000020000" pitchFamily="2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867AAB2-6BAC-4F28-A58D-6A23C7B3CAC3}"/>
              </a:ext>
            </a:extLst>
          </p:cNvPr>
          <p:cNvSpPr txBox="1"/>
          <p:nvPr/>
        </p:nvSpPr>
        <p:spPr>
          <a:xfrm>
            <a:off x="8541589" y="3006723"/>
            <a:ext cx="70554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solidFill>
                  <a:srgbClr val="207AB6"/>
                </a:solidFill>
                <a:latin typeface="Unistra C" panose="02000503030000020000" pitchFamily="2" charset="0"/>
              </a:rPr>
              <a:t>Programme de l’atelier</a:t>
            </a:r>
            <a:endParaRPr lang="fr-FR" sz="6000" b="1" dirty="0">
              <a:solidFill>
                <a:srgbClr val="207AB6"/>
              </a:solidFill>
              <a:latin typeface="Unistra C" panose="02000503030000020000" pitchFamily="2" charset="0"/>
            </a:endParaRPr>
          </a:p>
        </p:txBody>
      </p:sp>
      <p:sp>
        <p:nvSpPr>
          <p:cNvPr id="1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505200" y="9441983"/>
            <a:ext cx="10820400" cy="411486"/>
          </a:xfrm>
        </p:spPr>
        <p:txBody>
          <a:bodyPr/>
          <a:lstStyle/>
          <a:p>
            <a:r>
              <a:rPr lang="fr-FR" sz="2400" dirty="0" smtClean="0">
                <a:solidFill>
                  <a:srgbClr val="0F1685"/>
                </a:solidFill>
                <a:latin typeface="Unistra D" panose="02000503030000020000" pitchFamily="2" charset="0"/>
              </a:rPr>
              <a:t>Atelier 2 "Nouveaux outils numériques pour l'</a:t>
            </a:r>
            <a:r>
              <a:rPr lang="fr-FR" sz="2400" dirty="0" err="1" smtClean="0">
                <a:solidFill>
                  <a:srgbClr val="0F1685"/>
                </a:solidFill>
                <a:latin typeface="Unistra D" panose="02000503030000020000" pitchFamily="2" charset="0"/>
              </a:rPr>
              <a:t>EàD</a:t>
            </a:r>
            <a:r>
              <a:rPr lang="fr-FR" sz="2400" dirty="0" smtClean="0">
                <a:solidFill>
                  <a:srgbClr val="0F1685"/>
                </a:solidFill>
                <a:latin typeface="Unistra D" panose="02000503030000020000" pitchFamily="2" charset="0"/>
              </a:rPr>
              <a:t>"</a:t>
            </a:r>
            <a:endParaRPr lang="fr-FR" sz="2400" dirty="0">
              <a:solidFill>
                <a:srgbClr val="0F1685"/>
              </a:solidFill>
              <a:latin typeface="Unistra D" panose="0200050303000002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90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215">
            <a:extLst>
              <a:ext uri="{FF2B5EF4-FFF2-40B4-BE49-F238E27FC236}">
                <a16:creationId xmlns:a16="http://schemas.microsoft.com/office/drawing/2014/main" id="{6873522B-2BE6-4E8F-88ED-CABE90F58EDF}"/>
              </a:ext>
            </a:extLst>
          </p:cNvPr>
          <p:cNvSpPr/>
          <p:nvPr/>
        </p:nvSpPr>
        <p:spPr>
          <a:xfrm>
            <a:off x="16181115" y="12803249"/>
            <a:ext cx="137160" cy="11335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293EB90-012D-45EC-9E75-7AF1E5F11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10840" y="9469693"/>
            <a:ext cx="1110040" cy="411486"/>
          </a:xfrm>
        </p:spPr>
        <p:txBody>
          <a:bodyPr/>
          <a:lstStyle/>
          <a:p>
            <a:fld id="{2CEFAB9C-9D20-B149-B69D-443DC4350F1B}" type="slidenum">
              <a:rPr lang="fr-FR" sz="2000" smtClean="0">
                <a:solidFill>
                  <a:srgbClr val="002060"/>
                </a:solidFill>
              </a:rPr>
              <a:pPr/>
              <a:t>3</a:t>
            </a:fld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4590B338-AA4D-4295-AFD7-5800DB969AA3}"/>
              </a:ext>
            </a:extLst>
          </p:cNvPr>
          <p:cNvSpPr txBox="1"/>
          <p:nvPr/>
        </p:nvSpPr>
        <p:spPr>
          <a:xfrm>
            <a:off x="6719455" y="4614289"/>
            <a:ext cx="11568543" cy="1320165"/>
          </a:xfrm>
          <a:prstGeom prst="parallelogram">
            <a:avLst>
              <a:gd name="adj" fmla="val 66863"/>
            </a:avLst>
          </a:prstGeom>
          <a:solidFill>
            <a:srgbClr val="207AB6"/>
          </a:solidFill>
          <a:ln>
            <a:solidFill>
              <a:srgbClr val="207AB6">
                <a:alpha val="8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37160" rIns="0" bIns="137160" rtlCol="0" anchor="ctr">
            <a:spAutoFit/>
          </a:bodyPr>
          <a:lstStyle/>
          <a:p>
            <a:r>
              <a:rPr lang="en-US" sz="4800" b="1" spc="300" dirty="0">
                <a:solidFill>
                  <a:schemeClr val="bg1"/>
                </a:solidFill>
                <a:latin typeface="Unistra C" panose="02000503030000020000" pitchFamily="2" charset="0"/>
                <a:ea typeface="Roboto" panose="02000000000000000000" pitchFamily="2" charset="0"/>
                <a:cs typeface="TisaSansPro" panose="020B0504020101010102" pitchFamily="34" charset="0"/>
              </a:rPr>
              <a:t>1. </a:t>
            </a:r>
            <a:r>
              <a:rPr lang="en-US" sz="4800" b="1" spc="300" dirty="0" smtClean="0">
                <a:solidFill>
                  <a:schemeClr val="bg1"/>
                </a:solidFill>
                <a:latin typeface="Unistra C" panose="02000503030000020000" pitchFamily="2" charset="0"/>
                <a:ea typeface="Roboto" panose="02000000000000000000" pitchFamily="2" charset="0"/>
                <a:cs typeface="TisaSansPro" panose="020B0504020101010102" pitchFamily="34" charset="0"/>
              </a:rPr>
              <a:t>INTRODUCTION</a:t>
            </a:r>
            <a:endParaRPr lang="en-US" sz="4800" b="1" spc="300" dirty="0">
              <a:solidFill>
                <a:schemeClr val="bg1"/>
              </a:solidFill>
              <a:latin typeface="Unistra C" panose="02000503030000020000" pitchFamily="2" charset="0"/>
              <a:ea typeface="Roboto" panose="02000000000000000000" pitchFamily="2" charset="0"/>
              <a:cs typeface="TisaSansPro" panose="020B0504020101010102" pitchFamily="34" charset="0"/>
            </a:endParaRPr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5B3EF0C6-0392-471D-A730-750438E3B13A}"/>
              </a:ext>
            </a:extLst>
          </p:cNvPr>
          <p:cNvSpPr/>
          <p:nvPr/>
        </p:nvSpPr>
        <p:spPr>
          <a:xfrm flipV="1">
            <a:off x="13392150" y="2220345"/>
            <a:ext cx="4895850" cy="8066655"/>
          </a:xfrm>
          <a:custGeom>
            <a:avLst/>
            <a:gdLst>
              <a:gd name="connsiteX0" fmla="*/ 3263900 w 3263900"/>
              <a:gd name="connsiteY0" fmla="*/ 5377770 h 5377770"/>
              <a:gd name="connsiteX1" fmla="*/ 3263900 w 3263900"/>
              <a:gd name="connsiteY1" fmla="*/ 0 h 5377770"/>
              <a:gd name="connsiteX2" fmla="*/ 0 w 3263900"/>
              <a:gd name="connsiteY2" fmla="*/ 0 h 5377770"/>
              <a:gd name="connsiteX3" fmla="*/ 0 w 3263900"/>
              <a:gd name="connsiteY3" fmla="*/ 1 h 537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3900" h="5377770">
                <a:moveTo>
                  <a:pt x="3263900" y="5377770"/>
                </a:moveTo>
                <a:lnTo>
                  <a:pt x="3263900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pic>
        <p:nvPicPr>
          <p:cNvPr id="19" name="Image 13">
            <a:extLst>
              <a:ext uri="{FF2B5EF4-FFF2-40B4-BE49-F238E27FC236}">
                <a16:creationId xmlns:a16="http://schemas.microsoft.com/office/drawing/2014/main" id="{66FD76C8-AF47-41CA-A5F9-5CEFCC873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17415" y="7301457"/>
            <a:ext cx="1128279" cy="112827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6C07E11A-6112-4891-B25F-821B2DA02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96157" y="8652109"/>
            <a:ext cx="3141532" cy="72258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32D0C75C-317F-4F5A-BE07-5F7743AB5F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08824" y="7047323"/>
            <a:ext cx="3845919" cy="2260561"/>
          </a:xfrm>
          <a:prstGeom prst="rect">
            <a:avLst/>
          </a:prstGeom>
        </p:spPr>
      </p:pic>
      <p:sp>
        <p:nvSpPr>
          <p:cNvPr id="10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505200" y="9441983"/>
            <a:ext cx="10820400" cy="411486"/>
          </a:xfrm>
        </p:spPr>
        <p:txBody>
          <a:bodyPr/>
          <a:lstStyle/>
          <a:p>
            <a:r>
              <a:rPr lang="fr-FR" sz="2400" dirty="0" smtClean="0">
                <a:solidFill>
                  <a:srgbClr val="0F1685"/>
                </a:solidFill>
                <a:latin typeface="Unistra D" panose="02000503030000020000" pitchFamily="2" charset="0"/>
              </a:rPr>
              <a:t>Atelier 2 "Nouveaux outils numériques pour l'</a:t>
            </a:r>
            <a:r>
              <a:rPr lang="fr-FR" sz="2400" dirty="0" err="1" smtClean="0">
                <a:solidFill>
                  <a:srgbClr val="0F1685"/>
                </a:solidFill>
                <a:latin typeface="Unistra D" panose="02000503030000020000" pitchFamily="2" charset="0"/>
              </a:rPr>
              <a:t>EàD</a:t>
            </a:r>
            <a:r>
              <a:rPr lang="fr-FR" sz="2400" dirty="0" smtClean="0">
                <a:solidFill>
                  <a:srgbClr val="0F1685"/>
                </a:solidFill>
                <a:latin typeface="Unistra D" panose="02000503030000020000" pitchFamily="2" charset="0"/>
              </a:rPr>
              <a:t>"</a:t>
            </a:r>
            <a:endParaRPr lang="fr-FR" sz="2400" dirty="0">
              <a:solidFill>
                <a:srgbClr val="0F1685"/>
              </a:solidFill>
              <a:latin typeface="Unistra D" panose="0200050303000002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98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16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215">
            <a:extLst>
              <a:ext uri="{FF2B5EF4-FFF2-40B4-BE49-F238E27FC236}">
                <a16:creationId xmlns:a16="http://schemas.microsoft.com/office/drawing/2014/main" id="{6873522B-2BE6-4E8F-88ED-CABE90F58EDF}"/>
              </a:ext>
            </a:extLst>
          </p:cNvPr>
          <p:cNvSpPr/>
          <p:nvPr/>
        </p:nvSpPr>
        <p:spPr>
          <a:xfrm>
            <a:off x="16181115" y="12803249"/>
            <a:ext cx="137160" cy="11335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293EB90-012D-45EC-9E75-7AF1E5F11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10840" y="9469693"/>
            <a:ext cx="1110040" cy="411486"/>
          </a:xfrm>
        </p:spPr>
        <p:txBody>
          <a:bodyPr/>
          <a:lstStyle/>
          <a:p>
            <a:fld id="{2CEFAB9C-9D20-B149-B69D-443DC4350F1B}" type="slidenum">
              <a:rPr lang="fr-FR" sz="2000" smtClean="0">
                <a:solidFill>
                  <a:srgbClr val="002060"/>
                </a:solidFill>
              </a:rPr>
              <a:pPr/>
              <a:t>4</a:t>
            </a:fld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4590B338-AA4D-4295-AFD7-5800DB969AA3}"/>
              </a:ext>
            </a:extLst>
          </p:cNvPr>
          <p:cNvSpPr txBox="1"/>
          <p:nvPr/>
        </p:nvSpPr>
        <p:spPr>
          <a:xfrm>
            <a:off x="8431306" y="0"/>
            <a:ext cx="11568543" cy="1320165"/>
          </a:xfrm>
          <a:prstGeom prst="parallelogram">
            <a:avLst>
              <a:gd name="adj" fmla="val 66863"/>
            </a:avLst>
          </a:prstGeom>
          <a:solidFill>
            <a:srgbClr val="207AB6"/>
          </a:solidFill>
          <a:ln>
            <a:solidFill>
              <a:srgbClr val="207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37160" rIns="0" bIns="137160" rtlCol="0" anchor="ctr">
            <a:spAutoFit/>
          </a:bodyPr>
          <a:lstStyle/>
          <a:p>
            <a:r>
              <a:rPr lang="en-US" sz="4800" b="1" spc="300" dirty="0">
                <a:solidFill>
                  <a:schemeClr val="bg1"/>
                </a:solidFill>
                <a:latin typeface="Unistra C" panose="02000503030000020000" pitchFamily="2" charset="0"/>
                <a:ea typeface="Roboto" panose="02000000000000000000" pitchFamily="2" charset="0"/>
                <a:cs typeface="TisaSansPro" panose="020B0504020101010102" pitchFamily="34" charset="0"/>
              </a:rPr>
              <a:t>1</a:t>
            </a:r>
            <a:r>
              <a:rPr lang="en-US" sz="4800" b="1" spc="300" dirty="0" smtClean="0">
                <a:solidFill>
                  <a:schemeClr val="bg1"/>
                </a:solidFill>
                <a:latin typeface="Unistra C" panose="02000503030000020000" pitchFamily="2" charset="0"/>
                <a:ea typeface="Roboto" panose="02000000000000000000" pitchFamily="2" charset="0"/>
                <a:cs typeface="TisaSansPro" panose="020B0504020101010102" pitchFamily="34" charset="0"/>
              </a:rPr>
              <a:t>. INTRODUCTION</a:t>
            </a:r>
            <a:endParaRPr lang="en-US" sz="4800" b="1" spc="300" dirty="0">
              <a:solidFill>
                <a:schemeClr val="bg1"/>
              </a:solidFill>
              <a:latin typeface="Unistra C" panose="02000503030000020000" pitchFamily="2" charset="0"/>
              <a:ea typeface="Roboto" panose="02000000000000000000" pitchFamily="2" charset="0"/>
              <a:cs typeface="TisaSansPro" panose="020B0504020101010102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8915400" y="2765350"/>
            <a:ext cx="861031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 smtClean="0">
                <a:solidFill>
                  <a:srgbClr val="207AB6"/>
                </a:solidFill>
                <a:latin typeface="Unistra C" panose="02000503030000020000" pitchFamily="2" charset="0"/>
              </a:rPr>
              <a:t>Objectif</a:t>
            </a:r>
            <a:endParaRPr lang="fr-FR" sz="2600" b="1" dirty="0">
              <a:solidFill>
                <a:srgbClr val="207AB6"/>
              </a:solidFill>
              <a:latin typeface="Unistra C" panose="02000503030000020000" pitchFamily="2" charset="0"/>
            </a:endParaRPr>
          </a:p>
          <a:p>
            <a:r>
              <a:rPr lang="fr-FR" sz="2600" dirty="0" smtClean="0">
                <a:solidFill>
                  <a:srgbClr val="207AB6"/>
                </a:solidFill>
                <a:latin typeface="Unistra C" panose="02000503030000020000" pitchFamily="2" charset="0"/>
              </a:rPr>
              <a:t>Définir </a:t>
            </a:r>
            <a:r>
              <a:rPr lang="fr-FR" sz="2600" dirty="0">
                <a:solidFill>
                  <a:srgbClr val="207AB6"/>
                </a:solidFill>
                <a:latin typeface="Unistra C" panose="02000503030000020000" pitchFamily="2" charset="0"/>
              </a:rPr>
              <a:t>les principes de base concernant les pratiques communes </a:t>
            </a:r>
            <a:r>
              <a:rPr lang="fr-FR" sz="2600" dirty="0" smtClean="0">
                <a:solidFill>
                  <a:srgbClr val="207AB6"/>
                </a:solidFill>
                <a:latin typeface="Unistra C" panose="02000503030000020000" pitchFamily="2" charset="0"/>
              </a:rPr>
              <a:t>de l’enseignement à distance</a:t>
            </a:r>
            <a:endParaRPr lang="fr-FR" sz="2600" dirty="0">
              <a:solidFill>
                <a:srgbClr val="207AB6"/>
              </a:solidFill>
              <a:latin typeface="Unistra C" panose="02000503030000020000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9247163" y="5376345"/>
            <a:ext cx="794679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 smtClean="0">
                <a:solidFill>
                  <a:srgbClr val="207AB6"/>
                </a:solidFill>
                <a:latin typeface="Unistra C" panose="02000503030000020000" pitchFamily="2" charset="0"/>
              </a:rPr>
              <a:t>4 grandes é</a:t>
            </a:r>
            <a:r>
              <a:rPr lang="fr-FR" sz="2600" b="1" dirty="0" smtClean="0">
                <a:solidFill>
                  <a:srgbClr val="207AB6"/>
                </a:solidFill>
                <a:latin typeface="Unistra C" panose="02000503030000020000" pitchFamily="2" charset="0"/>
              </a:rPr>
              <a:t>tapes</a:t>
            </a:r>
            <a:endParaRPr lang="fr-FR" sz="2600" b="1" dirty="0" smtClean="0">
              <a:solidFill>
                <a:srgbClr val="207AB6"/>
              </a:solidFill>
              <a:latin typeface="Unistra C" panose="0200050303000002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600" dirty="0" smtClean="0">
                <a:solidFill>
                  <a:srgbClr val="207AB6"/>
                </a:solidFill>
                <a:latin typeface="Unistra C" panose="02000503030000020000" pitchFamily="2" charset="0"/>
              </a:rPr>
              <a:t>Rédaction du contenu du carnet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600" dirty="0" smtClean="0">
                <a:solidFill>
                  <a:srgbClr val="207AB6"/>
                </a:solidFill>
                <a:latin typeface="Unistra C" panose="02000503030000020000" pitchFamily="2" charset="0"/>
              </a:rPr>
              <a:t>Création du carnet sur Genial.ly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600" dirty="0" smtClean="0">
                <a:solidFill>
                  <a:srgbClr val="207AB6"/>
                </a:solidFill>
                <a:latin typeface="Unistra C" panose="02000503030000020000" pitchFamily="2" charset="0"/>
              </a:rPr>
              <a:t>Rédaction du contenu </a:t>
            </a:r>
            <a:r>
              <a:rPr lang="fr-FR" sz="2600" dirty="0" smtClean="0">
                <a:solidFill>
                  <a:srgbClr val="207AB6"/>
                </a:solidFill>
                <a:latin typeface="Unistra C" panose="02000503030000020000" pitchFamily="2" charset="0"/>
              </a:rPr>
              <a:t>des fiches outils</a:t>
            </a:r>
            <a:endParaRPr lang="fr-FR" sz="2600" dirty="0" smtClean="0">
              <a:solidFill>
                <a:srgbClr val="207AB6"/>
              </a:solidFill>
              <a:latin typeface="Unistra C" panose="0200050303000002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600" dirty="0" smtClean="0">
                <a:solidFill>
                  <a:srgbClr val="207AB6"/>
                </a:solidFill>
                <a:latin typeface="Unistra C" panose="02000503030000020000" pitchFamily="2" charset="0"/>
              </a:rPr>
              <a:t>Création de la boîte à outils sur Genial.ly</a:t>
            </a:r>
            <a:endParaRPr lang="fr-FR" sz="2600" dirty="0">
              <a:solidFill>
                <a:srgbClr val="207AB6"/>
              </a:solidFill>
              <a:latin typeface="Unistra C" panose="02000503030000020000" pitchFamily="2" charset="0"/>
            </a:endParaRPr>
          </a:p>
        </p:txBody>
      </p:sp>
      <p:sp>
        <p:nvSpPr>
          <p:cNvPr id="10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505200" y="9441983"/>
            <a:ext cx="10820400" cy="411486"/>
          </a:xfrm>
        </p:spPr>
        <p:txBody>
          <a:bodyPr/>
          <a:lstStyle/>
          <a:p>
            <a:r>
              <a:rPr lang="fr-FR" sz="2400" dirty="0" smtClean="0">
                <a:solidFill>
                  <a:srgbClr val="0F1685"/>
                </a:solidFill>
                <a:latin typeface="Unistra D" panose="02000503030000020000" pitchFamily="2" charset="0"/>
              </a:rPr>
              <a:t>Atelier 2 "Nouveaux outils numériques pour l'</a:t>
            </a:r>
            <a:r>
              <a:rPr lang="fr-FR" sz="2400" dirty="0" err="1" smtClean="0">
                <a:solidFill>
                  <a:srgbClr val="0F1685"/>
                </a:solidFill>
                <a:latin typeface="Unistra D" panose="02000503030000020000" pitchFamily="2" charset="0"/>
              </a:rPr>
              <a:t>EàD</a:t>
            </a:r>
            <a:r>
              <a:rPr lang="fr-FR" sz="2400" dirty="0" smtClean="0">
                <a:solidFill>
                  <a:srgbClr val="0F1685"/>
                </a:solidFill>
                <a:latin typeface="Unistra D" panose="02000503030000020000" pitchFamily="2" charset="0"/>
              </a:rPr>
              <a:t>"</a:t>
            </a:r>
            <a:endParaRPr lang="fr-FR" sz="2400" dirty="0">
              <a:solidFill>
                <a:srgbClr val="0F1685"/>
              </a:solidFill>
              <a:latin typeface="Unistra D" panose="02000503030000020000" pitchFamily="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16812" y="2238239"/>
            <a:ext cx="74975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207AB6"/>
                </a:solidFill>
                <a:latin typeface="Unistra C" panose="02000503030000020000" pitchFamily="2" charset="0"/>
              </a:rPr>
              <a:t>Responsable du groupe de travail </a:t>
            </a:r>
            <a:r>
              <a:rPr lang="fr-FR" sz="2400" b="1" dirty="0">
                <a:solidFill>
                  <a:srgbClr val="207AB6"/>
                </a:solidFill>
                <a:latin typeface="Unistra C" panose="02000503030000020000" pitchFamily="2" charset="0"/>
              </a:rPr>
              <a:t>: Michèle Archambault (Inspé</a:t>
            </a:r>
            <a:r>
              <a:rPr lang="fr-FR" sz="2400" b="1" dirty="0" smtClean="0">
                <a:solidFill>
                  <a:srgbClr val="207AB6"/>
                </a:solidFill>
                <a:latin typeface="Unistra C" panose="02000503030000020000" pitchFamily="2" charset="0"/>
              </a:rPr>
              <a:t>)</a:t>
            </a:r>
          </a:p>
          <a:p>
            <a:endParaRPr lang="fr-FR" sz="2400" dirty="0" smtClean="0">
              <a:solidFill>
                <a:srgbClr val="207AB6"/>
              </a:solidFill>
              <a:latin typeface="Unistra C" panose="02000503030000020000" pitchFamily="2" charset="0"/>
            </a:endParaRPr>
          </a:p>
          <a:p>
            <a:r>
              <a:rPr lang="fr-FR" sz="2400" b="1" dirty="0" smtClean="0">
                <a:solidFill>
                  <a:srgbClr val="207AB6"/>
                </a:solidFill>
                <a:latin typeface="Unistra C" panose="02000503030000020000" pitchFamily="2" charset="0"/>
              </a:rPr>
              <a:t>Membres du groupe du travail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rgbClr val="207AB6"/>
                </a:solidFill>
                <a:latin typeface="Unistra C" panose="02000503030000020000" pitchFamily="2" charset="0"/>
              </a:rPr>
              <a:t>Araf </a:t>
            </a:r>
            <a:r>
              <a:rPr lang="fr-FR" sz="2400" b="1" dirty="0">
                <a:solidFill>
                  <a:srgbClr val="207AB6"/>
                </a:solidFill>
                <a:latin typeface="Unistra C" panose="02000503030000020000" pitchFamily="2" charset="0"/>
              </a:rPr>
              <a:t>Meriem  </a:t>
            </a:r>
            <a:r>
              <a:rPr lang="fr-FR" sz="2400" dirty="0">
                <a:solidFill>
                  <a:srgbClr val="207AB6"/>
                </a:solidFill>
                <a:latin typeface="Unistra C" panose="02000503030000020000" pitchFamily="2" charset="0"/>
              </a:rPr>
              <a:t>(Faculté des langues)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207AB6"/>
                </a:solidFill>
                <a:latin typeface="Unistra C" panose="02000503030000020000" pitchFamily="2" charset="0"/>
              </a:rPr>
              <a:t>Calydon Jean-Marie </a:t>
            </a:r>
            <a:r>
              <a:rPr lang="fr-FR" sz="2400" dirty="0">
                <a:solidFill>
                  <a:srgbClr val="207AB6"/>
                </a:solidFill>
                <a:latin typeface="Unistra C" panose="02000503030000020000" pitchFamily="2" charset="0"/>
              </a:rPr>
              <a:t>(Sciences Po Strasbourg)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207AB6"/>
                </a:solidFill>
                <a:latin typeface="Unistra C" panose="02000503030000020000" pitchFamily="2" charset="0"/>
              </a:rPr>
              <a:t>Christoffel </a:t>
            </a:r>
            <a:r>
              <a:rPr lang="fr-FR" sz="2400" b="1" dirty="0" err="1" smtClean="0">
                <a:solidFill>
                  <a:srgbClr val="207AB6"/>
                </a:solidFill>
                <a:latin typeface="Unistra C" panose="02000503030000020000" pitchFamily="2" charset="0"/>
              </a:rPr>
              <a:t>Eric</a:t>
            </a:r>
            <a:r>
              <a:rPr lang="fr-FR" sz="2400" b="1" dirty="0" smtClean="0">
                <a:solidFill>
                  <a:srgbClr val="207AB6"/>
                </a:solidFill>
                <a:latin typeface="Unistra C" panose="02000503030000020000" pitchFamily="2" charset="0"/>
              </a:rPr>
              <a:t> </a:t>
            </a:r>
            <a:r>
              <a:rPr lang="fr-FR" sz="2400" dirty="0" smtClean="0">
                <a:solidFill>
                  <a:srgbClr val="207AB6"/>
                </a:solidFill>
                <a:latin typeface="Unistra C" panose="02000503030000020000" pitchFamily="2" charset="0"/>
              </a:rPr>
              <a:t>(</a:t>
            </a:r>
            <a:r>
              <a:rPr lang="fr-FR" sz="2400" dirty="0">
                <a:solidFill>
                  <a:srgbClr val="207AB6"/>
                </a:solidFill>
                <a:latin typeface="Unistra C" panose="02000503030000020000" pitchFamily="2" charset="0"/>
              </a:rPr>
              <a:t>Faculté de physique et ingénierie)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207AB6"/>
                </a:solidFill>
                <a:latin typeface="Unistra C" panose="02000503030000020000" pitchFamily="2" charset="0"/>
              </a:rPr>
              <a:t>Gounelle Rémi  </a:t>
            </a:r>
            <a:r>
              <a:rPr lang="fr-FR" sz="2400" dirty="0">
                <a:solidFill>
                  <a:srgbClr val="207AB6"/>
                </a:solidFill>
                <a:latin typeface="Unistra C" panose="02000503030000020000" pitchFamily="2" charset="0"/>
              </a:rPr>
              <a:t>(Faculté de théologie protestante)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207AB6"/>
                </a:solidFill>
                <a:latin typeface="Unistra C" panose="02000503030000020000" pitchFamily="2" charset="0"/>
              </a:rPr>
              <a:t>Jacques Christian  </a:t>
            </a:r>
            <a:r>
              <a:rPr lang="fr-FR" sz="2400" dirty="0">
                <a:solidFill>
                  <a:srgbClr val="207AB6"/>
                </a:solidFill>
                <a:latin typeface="Unistra C" panose="02000503030000020000" pitchFamily="2" charset="0"/>
              </a:rPr>
              <a:t>(Faculté des langues)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207AB6"/>
                </a:solidFill>
                <a:latin typeface="Unistra C" panose="02000503030000020000" pitchFamily="2" charset="0"/>
              </a:rPr>
              <a:t>Keith Pierre </a:t>
            </a:r>
            <a:r>
              <a:rPr lang="fr-FR" sz="2400" dirty="0">
                <a:solidFill>
                  <a:srgbClr val="207AB6"/>
                </a:solidFill>
                <a:latin typeface="Unistra C" panose="02000503030000020000" pitchFamily="2" charset="0"/>
              </a:rPr>
              <a:t>(Faculté de théologie catholique)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207AB6"/>
                </a:solidFill>
                <a:latin typeface="Unistra C" panose="02000503030000020000" pitchFamily="2" charset="0"/>
              </a:rPr>
              <a:t>Lamey Damien  </a:t>
            </a:r>
            <a:r>
              <a:rPr lang="fr-FR" sz="2400" dirty="0">
                <a:solidFill>
                  <a:srgbClr val="207AB6"/>
                </a:solidFill>
                <a:latin typeface="Unistra C" panose="02000503030000020000" pitchFamily="2" charset="0"/>
              </a:rPr>
              <a:t>(Faculté des langues)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err="1">
                <a:solidFill>
                  <a:srgbClr val="207AB6"/>
                </a:solidFill>
                <a:latin typeface="Unistra C" panose="02000503030000020000" pitchFamily="2" charset="0"/>
              </a:rPr>
              <a:t>Lanery</a:t>
            </a:r>
            <a:r>
              <a:rPr lang="fr-FR" sz="2400" b="1" dirty="0">
                <a:solidFill>
                  <a:srgbClr val="207AB6"/>
                </a:solidFill>
                <a:latin typeface="Unistra C" panose="02000503030000020000" pitchFamily="2" charset="0"/>
              </a:rPr>
              <a:t> Marie </a:t>
            </a:r>
            <a:r>
              <a:rPr lang="fr-FR" sz="2400" dirty="0">
                <a:solidFill>
                  <a:srgbClr val="207AB6"/>
                </a:solidFill>
                <a:latin typeface="Unistra C" panose="02000503030000020000" pitchFamily="2" charset="0"/>
              </a:rPr>
              <a:t>(IDIP)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207AB6"/>
                </a:solidFill>
                <a:latin typeface="Unistra C" panose="02000503030000020000" pitchFamily="2" charset="0"/>
              </a:rPr>
              <a:t>Morisson Olivier </a:t>
            </a:r>
            <a:r>
              <a:rPr lang="fr-FR" sz="2400" dirty="0">
                <a:solidFill>
                  <a:srgbClr val="207AB6"/>
                </a:solidFill>
                <a:latin typeface="Unistra C" panose="02000503030000020000" pitchFamily="2" charset="0"/>
              </a:rPr>
              <a:t>(DNum)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207AB6"/>
                </a:solidFill>
                <a:latin typeface="Unistra C" panose="02000503030000020000" pitchFamily="2" charset="0"/>
              </a:rPr>
              <a:t>Rakitic Fabienne  </a:t>
            </a:r>
            <a:r>
              <a:rPr lang="fr-FR" sz="2400" dirty="0">
                <a:solidFill>
                  <a:srgbClr val="207AB6"/>
                </a:solidFill>
                <a:latin typeface="Unistra C" panose="02000503030000020000" pitchFamily="2" charset="0"/>
              </a:rPr>
              <a:t>(Mission Handicap)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207AB6"/>
                </a:solidFill>
                <a:latin typeface="Unistra C" panose="02000503030000020000" pitchFamily="2" charset="0"/>
              </a:rPr>
              <a:t>Renaud Virginie </a:t>
            </a:r>
            <a:r>
              <a:rPr lang="fr-FR" sz="2400" dirty="0">
                <a:solidFill>
                  <a:srgbClr val="207AB6"/>
                </a:solidFill>
                <a:latin typeface="Unistra C" panose="02000503030000020000" pitchFamily="2" charset="0"/>
              </a:rPr>
              <a:t>(Inspé)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207AB6"/>
                </a:solidFill>
                <a:latin typeface="Unistra C" panose="02000503030000020000" pitchFamily="2" charset="0"/>
              </a:rPr>
              <a:t>Szita Szilvia </a:t>
            </a:r>
            <a:r>
              <a:rPr lang="fr-FR" sz="2400" dirty="0">
                <a:solidFill>
                  <a:srgbClr val="207AB6"/>
                </a:solidFill>
                <a:latin typeface="Unistra C" panose="02000503030000020000" pitchFamily="2" charset="0"/>
              </a:rPr>
              <a:t>(Faculté des langues</a:t>
            </a:r>
            <a:r>
              <a:rPr lang="fr-FR" sz="2400" dirty="0" smtClean="0">
                <a:solidFill>
                  <a:srgbClr val="207AB6"/>
                </a:solidFill>
                <a:latin typeface="Unistra C" panose="02000503030000020000" pitchFamily="2" charset="0"/>
              </a:rPr>
              <a:t>)</a:t>
            </a:r>
            <a:endParaRPr lang="fr-FR" sz="2400" dirty="0">
              <a:solidFill>
                <a:srgbClr val="207AB6"/>
              </a:solidFill>
              <a:latin typeface="Unistra C" panose="0200050303000002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57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215">
            <a:extLst>
              <a:ext uri="{FF2B5EF4-FFF2-40B4-BE49-F238E27FC236}">
                <a16:creationId xmlns:a16="http://schemas.microsoft.com/office/drawing/2014/main" id="{6873522B-2BE6-4E8F-88ED-CABE90F58EDF}"/>
              </a:ext>
            </a:extLst>
          </p:cNvPr>
          <p:cNvSpPr/>
          <p:nvPr/>
        </p:nvSpPr>
        <p:spPr>
          <a:xfrm>
            <a:off x="16181115" y="12803249"/>
            <a:ext cx="137160" cy="11335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293EB90-012D-45EC-9E75-7AF1E5F11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10840" y="9469693"/>
            <a:ext cx="1110040" cy="411486"/>
          </a:xfrm>
        </p:spPr>
        <p:txBody>
          <a:bodyPr/>
          <a:lstStyle/>
          <a:p>
            <a:fld id="{2CEFAB9C-9D20-B149-B69D-443DC4350F1B}" type="slidenum">
              <a:rPr lang="fr-FR" sz="2000" smtClean="0">
                <a:solidFill>
                  <a:srgbClr val="002060"/>
                </a:solidFill>
              </a:rPr>
              <a:pPr/>
              <a:t>5</a:t>
            </a:fld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4590B338-AA4D-4295-AFD7-5800DB969AA3}"/>
              </a:ext>
            </a:extLst>
          </p:cNvPr>
          <p:cNvSpPr txBox="1"/>
          <p:nvPr/>
        </p:nvSpPr>
        <p:spPr>
          <a:xfrm>
            <a:off x="6379821" y="4614289"/>
            <a:ext cx="11568543" cy="1320165"/>
          </a:xfrm>
          <a:prstGeom prst="parallelogram">
            <a:avLst>
              <a:gd name="adj" fmla="val 66863"/>
            </a:avLst>
          </a:prstGeom>
          <a:solidFill>
            <a:srgbClr val="207AB6"/>
          </a:solidFill>
          <a:ln>
            <a:solidFill>
              <a:srgbClr val="207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37160" rIns="0" bIns="137160" rtlCol="0" anchor="ctr">
            <a:spAutoFit/>
          </a:bodyPr>
          <a:lstStyle/>
          <a:p>
            <a:r>
              <a:rPr lang="en-US" sz="4800" b="1" spc="300" dirty="0">
                <a:solidFill>
                  <a:schemeClr val="bg1"/>
                </a:solidFill>
                <a:latin typeface="Unistra C" panose="02000503030000020000" pitchFamily="2" charset="0"/>
                <a:ea typeface="Roboto" panose="02000000000000000000" pitchFamily="2" charset="0"/>
                <a:cs typeface="TisaSansPro" panose="020B0504020101010102" pitchFamily="34" charset="0"/>
              </a:rPr>
              <a:t>2</a:t>
            </a:r>
            <a:r>
              <a:rPr lang="en-US" sz="4800" b="1" spc="300" dirty="0" smtClean="0">
                <a:solidFill>
                  <a:schemeClr val="bg1"/>
                </a:solidFill>
                <a:latin typeface="Unistra C" panose="02000503030000020000" pitchFamily="2" charset="0"/>
                <a:ea typeface="Roboto" panose="02000000000000000000" pitchFamily="2" charset="0"/>
                <a:cs typeface="TisaSansPro" panose="020B0504020101010102" pitchFamily="34" charset="0"/>
              </a:rPr>
              <a:t>. CARNET COLLABORATIF</a:t>
            </a:r>
            <a:endParaRPr lang="en-US" sz="4800" b="1" spc="300" dirty="0">
              <a:solidFill>
                <a:schemeClr val="bg1"/>
              </a:solidFill>
              <a:latin typeface="Unistra C" panose="02000503030000020000" pitchFamily="2" charset="0"/>
              <a:ea typeface="Roboto" panose="02000000000000000000" pitchFamily="2" charset="0"/>
              <a:cs typeface="TisaSansPro" panose="020B0504020101010102" pitchFamily="34" charset="0"/>
            </a:endParaRPr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5B3EF0C6-0392-471D-A730-750438E3B13A}"/>
              </a:ext>
            </a:extLst>
          </p:cNvPr>
          <p:cNvSpPr/>
          <p:nvPr/>
        </p:nvSpPr>
        <p:spPr>
          <a:xfrm flipV="1">
            <a:off x="13392150" y="2220345"/>
            <a:ext cx="4895850" cy="8066655"/>
          </a:xfrm>
          <a:custGeom>
            <a:avLst/>
            <a:gdLst>
              <a:gd name="connsiteX0" fmla="*/ 3263900 w 3263900"/>
              <a:gd name="connsiteY0" fmla="*/ 5377770 h 5377770"/>
              <a:gd name="connsiteX1" fmla="*/ 3263900 w 3263900"/>
              <a:gd name="connsiteY1" fmla="*/ 0 h 5377770"/>
              <a:gd name="connsiteX2" fmla="*/ 0 w 3263900"/>
              <a:gd name="connsiteY2" fmla="*/ 0 h 5377770"/>
              <a:gd name="connsiteX3" fmla="*/ 0 w 3263900"/>
              <a:gd name="connsiteY3" fmla="*/ 1 h 537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3900" h="5377770">
                <a:moveTo>
                  <a:pt x="3263900" y="5377770"/>
                </a:moveTo>
                <a:lnTo>
                  <a:pt x="3263900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pic>
        <p:nvPicPr>
          <p:cNvPr id="19" name="Image 13">
            <a:extLst>
              <a:ext uri="{FF2B5EF4-FFF2-40B4-BE49-F238E27FC236}">
                <a16:creationId xmlns:a16="http://schemas.microsoft.com/office/drawing/2014/main" id="{66FD76C8-AF47-41CA-A5F9-5CEFCC873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17415" y="7301457"/>
            <a:ext cx="1128279" cy="112827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6C07E11A-6112-4891-B25F-821B2DA02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96157" y="8652109"/>
            <a:ext cx="3141532" cy="72258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32D0C75C-317F-4F5A-BE07-5F7743AB5F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08824" y="7047323"/>
            <a:ext cx="3845919" cy="2260561"/>
          </a:xfrm>
          <a:prstGeom prst="rect">
            <a:avLst/>
          </a:prstGeom>
        </p:spPr>
      </p:pic>
      <p:sp>
        <p:nvSpPr>
          <p:cNvPr id="10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505200" y="9441983"/>
            <a:ext cx="10820400" cy="411486"/>
          </a:xfrm>
        </p:spPr>
        <p:txBody>
          <a:bodyPr/>
          <a:lstStyle/>
          <a:p>
            <a:r>
              <a:rPr lang="fr-FR" sz="2400" dirty="0" smtClean="0">
                <a:solidFill>
                  <a:srgbClr val="0F1685"/>
                </a:solidFill>
                <a:latin typeface="Unistra D" panose="02000503030000020000" pitchFamily="2" charset="0"/>
              </a:rPr>
              <a:t>Atelier 2 "Nouveaux outils numériques pour l'</a:t>
            </a:r>
            <a:r>
              <a:rPr lang="fr-FR" sz="2400" dirty="0" err="1" smtClean="0">
                <a:solidFill>
                  <a:srgbClr val="0F1685"/>
                </a:solidFill>
                <a:latin typeface="Unistra D" panose="02000503030000020000" pitchFamily="2" charset="0"/>
              </a:rPr>
              <a:t>EàD</a:t>
            </a:r>
            <a:r>
              <a:rPr lang="fr-FR" sz="2400" dirty="0" smtClean="0">
                <a:solidFill>
                  <a:srgbClr val="0F1685"/>
                </a:solidFill>
                <a:latin typeface="Unistra D" panose="02000503030000020000" pitchFamily="2" charset="0"/>
              </a:rPr>
              <a:t>"</a:t>
            </a:r>
            <a:endParaRPr lang="fr-FR" sz="2400" dirty="0">
              <a:solidFill>
                <a:srgbClr val="0F1685"/>
              </a:solidFill>
              <a:latin typeface="Unistra D" panose="0200050303000002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38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16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215">
            <a:extLst>
              <a:ext uri="{FF2B5EF4-FFF2-40B4-BE49-F238E27FC236}">
                <a16:creationId xmlns:a16="http://schemas.microsoft.com/office/drawing/2014/main" id="{6873522B-2BE6-4E8F-88ED-CABE90F58EDF}"/>
              </a:ext>
            </a:extLst>
          </p:cNvPr>
          <p:cNvSpPr/>
          <p:nvPr/>
        </p:nvSpPr>
        <p:spPr>
          <a:xfrm>
            <a:off x="16181115" y="12803249"/>
            <a:ext cx="137160" cy="11335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293EB90-012D-45EC-9E75-7AF1E5F11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10840" y="9469693"/>
            <a:ext cx="1110040" cy="411486"/>
          </a:xfrm>
        </p:spPr>
        <p:txBody>
          <a:bodyPr/>
          <a:lstStyle/>
          <a:p>
            <a:fld id="{2CEFAB9C-9D20-B149-B69D-443DC4350F1B}" type="slidenum">
              <a:rPr lang="fr-FR" sz="2000" smtClean="0">
                <a:solidFill>
                  <a:srgbClr val="002060"/>
                </a:solidFill>
              </a:rPr>
              <a:pPr/>
              <a:t>6</a:t>
            </a:fld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4590B338-AA4D-4295-AFD7-5800DB969AA3}"/>
              </a:ext>
            </a:extLst>
          </p:cNvPr>
          <p:cNvSpPr txBox="1"/>
          <p:nvPr/>
        </p:nvSpPr>
        <p:spPr>
          <a:xfrm>
            <a:off x="8431306" y="0"/>
            <a:ext cx="11568543" cy="1320165"/>
          </a:xfrm>
          <a:prstGeom prst="parallelogram">
            <a:avLst>
              <a:gd name="adj" fmla="val 66863"/>
            </a:avLst>
          </a:prstGeom>
          <a:solidFill>
            <a:srgbClr val="207AB6"/>
          </a:solidFill>
          <a:ln>
            <a:solidFill>
              <a:srgbClr val="207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37160" rIns="0" bIns="137160" rtlCol="0" anchor="ctr">
            <a:spAutoFit/>
          </a:bodyPr>
          <a:lstStyle/>
          <a:p>
            <a:r>
              <a:rPr lang="en-US" sz="4800" b="1" spc="300" dirty="0">
                <a:solidFill>
                  <a:schemeClr val="bg1"/>
                </a:solidFill>
                <a:latin typeface="Unistra C" panose="02000503030000020000" pitchFamily="2" charset="0"/>
                <a:ea typeface="Roboto" panose="02000000000000000000" pitchFamily="2" charset="0"/>
                <a:cs typeface="TisaSansPro" panose="020B0504020101010102" pitchFamily="34" charset="0"/>
              </a:rPr>
              <a:t>2</a:t>
            </a:r>
            <a:r>
              <a:rPr lang="en-US" sz="4800" b="1" spc="300" dirty="0" smtClean="0">
                <a:solidFill>
                  <a:schemeClr val="bg1"/>
                </a:solidFill>
                <a:latin typeface="Unistra C" panose="02000503030000020000" pitchFamily="2" charset="0"/>
                <a:ea typeface="Roboto" panose="02000000000000000000" pitchFamily="2" charset="0"/>
                <a:cs typeface="TisaSansPro" panose="020B0504020101010102" pitchFamily="34" charset="0"/>
              </a:rPr>
              <a:t>. CARNET COLLABORATIF</a:t>
            </a:r>
            <a:endParaRPr lang="en-US" sz="4800" b="1" spc="300" dirty="0">
              <a:solidFill>
                <a:schemeClr val="bg1"/>
              </a:solidFill>
              <a:latin typeface="Unistra C" panose="02000503030000020000" pitchFamily="2" charset="0"/>
              <a:ea typeface="Roboto" panose="02000000000000000000" pitchFamily="2" charset="0"/>
              <a:cs typeface="TisaSansPro" panose="020B0504020101010102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209685" y="2155372"/>
            <a:ext cx="1140568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400" b="1" dirty="0">
                <a:solidFill>
                  <a:srgbClr val="207AB6"/>
                </a:solidFill>
                <a:latin typeface="Unistra C" panose="02000503030000020000" pitchFamily="2" charset="0"/>
              </a:rPr>
              <a:t>Tenir la distance : le carnet collaboratif des pratiques et usages en </a:t>
            </a:r>
            <a:r>
              <a:rPr lang="fr-FR" sz="3400" b="1" dirty="0" err="1">
                <a:solidFill>
                  <a:srgbClr val="207AB6"/>
                </a:solidFill>
                <a:latin typeface="Unistra C" panose="02000503030000020000" pitchFamily="2" charset="0"/>
              </a:rPr>
              <a:t>EàD</a:t>
            </a:r>
            <a:r>
              <a:rPr lang="fr-FR" sz="3400" b="1" dirty="0">
                <a:solidFill>
                  <a:srgbClr val="207AB6"/>
                </a:solidFill>
                <a:latin typeface="Unistra C" panose="02000503030000020000" pitchFamily="2" charset="0"/>
              </a:rPr>
              <a:t> 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60" y="2995039"/>
            <a:ext cx="17864919" cy="5889653"/>
          </a:xfrm>
          <a:prstGeom prst="rect">
            <a:avLst/>
          </a:prstGeom>
        </p:spPr>
      </p:pic>
      <p:sp>
        <p:nvSpPr>
          <p:cNvPr id="9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505200" y="9441983"/>
            <a:ext cx="10820400" cy="411486"/>
          </a:xfrm>
        </p:spPr>
        <p:txBody>
          <a:bodyPr/>
          <a:lstStyle/>
          <a:p>
            <a:r>
              <a:rPr lang="fr-FR" sz="2400" dirty="0" smtClean="0">
                <a:solidFill>
                  <a:srgbClr val="0F1685"/>
                </a:solidFill>
                <a:latin typeface="Unistra D" panose="02000503030000020000" pitchFamily="2" charset="0"/>
              </a:rPr>
              <a:t>Atelier 2 "Nouveaux outils numériques pour l'</a:t>
            </a:r>
            <a:r>
              <a:rPr lang="fr-FR" sz="2400" dirty="0" err="1" smtClean="0">
                <a:solidFill>
                  <a:srgbClr val="0F1685"/>
                </a:solidFill>
                <a:latin typeface="Unistra D" panose="02000503030000020000" pitchFamily="2" charset="0"/>
              </a:rPr>
              <a:t>EàD</a:t>
            </a:r>
            <a:r>
              <a:rPr lang="fr-FR" sz="2400" dirty="0" smtClean="0">
                <a:solidFill>
                  <a:srgbClr val="0F1685"/>
                </a:solidFill>
                <a:latin typeface="Unistra D" panose="02000503030000020000" pitchFamily="2" charset="0"/>
              </a:rPr>
              <a:t>"</a:t>
            </a:r>
            <a:endParaRPr lang="fr-FR" sz="2400" dirty="0">
              <a:solidFill>
                <a:srgbClr val="0F1685"/>
              </a:solidFill>
              <a:latin typeface="Unistra D" panose="0200050303000002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45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215">
            <a:extLst>
              <a:ext uri="{FF2B5EF4-FFF2-40B4-BE49-F238E27FC236}">
                <a16:creationId xmlns:a16="http://schemas.microsoft.com/office/drawing/2014/main" id="{6873522B-2BE6-4E8F-88ED-CABE90F58EDF}"/>
              </a:ext>
            </a:extLst>
          </p:cNvPr>
          <p:cNvSpPr/>
          <p:nvPr/>
        </p:nvSpPr>
        <p:spPr>
          <a:xfrm>
            <a:off x="16181115" y="12803249"/>
            <a:ext cx="137160" cy="11335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293EB90-012D-45EC-9E75-7AF1E5F11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10840" y="9469693"/>
            <a:ext cx="1110040" cy="411486"/>
          </a:xfrm>
        </p:spPr>
        <p:txBody>
          <a:bodyPr/>
          <a:lstStyle/>
          <a:p>
            <a:fld id="{2CEFAB9C-9D20-B149-B69D-443DC4350F1B}" type="slidenum">
              <a:rPr lang="fr-FR" sz="2000" smtClean="0">
                <a:solidFill>
                  <a:srgbClr val="002060"/>
                </a:solidFill>
              </a:rPr>
              <a:pPr/>
              <a:t>7</a:t>
            </a:fld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4590B338-AA4D-4295-AFD7-5800DB969AA3}"/>
              </a:ext>
            </a:extLst>
          </p:cNvPr>
          <p:cNvSpPr txBox="1"/>
          <p:nvPr/>
        </p:nvSpPr>
        <p:spPr>
          <a:xfrm>
            <a:off x="8431306" y="0"/>
            <a:ext cx="11568543" cy="1320165"/>
          </a:xfrm>
          <a:prstGeom prst="parallelogram">
            <a:avLst>
              <a:gd name="adj" fmla="val 66863"/>
            </a:avLst>
          </a:prstGeom>
          <a:solidFill>
            <a:srgbClr val="207AB6"/>
          </a:solidFill>
          <a:ln>
            <a:solidFill>
              <a:srgbClr val="207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37160" rIns="0" bIns="137160" rtlCol="0" anchor="ctr">
            <a:spAutoFit/>
          </a:bodyPr>
          <a:lstStyle/>
          <a:p>
            <a:r>
              <a:rPr lang="en-US" sz="4800" b="1" spc="300" dirty="0">
                <a:solidFill>
                  <a:schemeClr val="bg1"/>
                </a:solidFill>
                <a:latin typeface="Unistra C" panose="02000503030000020000" pitchFamily="2" charset="0"/>
                <a:ea typeface="Roboto" panose="02000000000000000000" pitchFamily="2" charset="0"/>
                <a:cs typeface="TisaSansPro" panose="020B0504020101010102" pitchFamily="34" charset="0"/>
              </a:rPr>
              <a:t>2</a:t>
            </a:r>
            <a:r>
              <a:rPr lang="en-US" sz="4800" b="1" spc="300" dirty="0" smtClean="0">
                <a:solidFill>
                  <a:schemeClr val="bg1"/>
                </a:solidFill>
                <a:latin typeface="Unistra C" panose="02000503030000020000" pitchFamily="2" charset="0"/>
                <a:ea typeface="Roboto" panose="02000000000000000000" pitchFamily="2" charset="0"/>
                <a:cs typeface="TisaSansPro" panose="020B0504020101010102" pitchFamily="34" charset="0"/>
              </a:rPr>
              <a:t>. CARNET COLLABORATIF</a:t>
            </a:r>
            <a:endParaRPr lang="en-US" sz="4800" b="1" spc="300" dirty="0">
              <a:solidFill>
                <a:schemeClr val="bg1"/>
              </a:solidFill>
              <a:latin typeface="Unistra C" panose="02000503030000020000" pitchFamily="2" charset="0"/>
              <a:ea typeface="Roboto" panose="02000000000000000000" pitchFamily="2" charset="0"/>
              <a:cs typeface="TisaSansPro" panose="020B0504020101010102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2" y="3466532"/>
            <a:ext cx="9206917" cy="517669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074" y="3724738"/>
            <a:ext cx="8366245" cy="466028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209685" y="2155372"/>
            <a:ext cx="1140568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400" b="1" dirty="0">
                <a:solidFill>
                  <a:srgbClr val="207AB6"/>
                </a:solidFill>
                <a:latin typeface="Unistra C" panose="02000503030000020000" pitchFamily="2" charset="0"/>
              </a:rPr>
              <a:t>Tenir la distance : le carnet collaboratif des pratiques et usages en </a:t>
            </a:r>
            <a:r>
              <a:rPr lang="fr-FR" sz="3400" b="1" dirty="0" err="1">
                <a:solidFill>
                  <a:srgbClr val="207AB6"/>
                </a:solidFill>
                <a:latin typeface="Unistra C" panose="02000503030000020000" pitchFamily="2" charset="0"/>
              </a:rPr>
              <a:t>EàD</a:t>
            </a:r>
            <a:r>
              <a:rPr lang="fr-FR" sz="3400" b="1" dirty="0">
                <a:solidFill>
                  <a:srgbClr val="207AB6"/>
                </a:solidFill>
                <a:latin typeface="Unistra C" panose="02000503030000020000" pitchFamily="2" charset="0"/>
              </a:rPr>
              <a:t> </a:t>
            </a:r>
          </a:p>
        </p:txBody>
      </p:sp>
      <p:sp>
        <p:nvSpPr>
          <p:cNvPr id="9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505200" y="9441983"/>
            <a:ext cx="10820400" cy="411486"/>
          </a:xfrm>
        </p:spPr>
        <p:txBody>
          <a:bodyPr/>
          <a:lstStyle/>
          <a:p>
            <a:r>
              <a:rPr lang="fr-FR" sz="2400" dirty="0" smtClean="0">
                <a:solidFill>
                  <a:srgbClr val="0F1685"/>
                </a:solidFill>
                <a:latin typeface="Unistra D" panose="02000503030000020000" pitchFamily="2" charset="0"/>
              </a:rPr>
              <a:t>Atelier 2 "Nouveaux outils numériques pour l'</a:t>
            </a:r>
            <a:r>
              <a:rPr lang="fr-FR" sz="2400" dirty="0" err="1" smtClean="0">
                <a:solidFill>
                  <a:srgbClr val="0F1685"/>
                </a:solidFill>
                <a:latin typeface="Unistra D" panose="02000503030000020000" pitchFamily="2" charset="0"/>
              </a:rPr>
              <a:t>EàD</a:t>
            </a:r>
            <a:r>
              <a:rPr lang="fr-FR" sz="2400" dirty="0" smtClean="0">
                <a:solidFill>
                  <a:srgbClr val="0F1685"/>
                </a:solidFill>
                <a:latin typeface="Unistra D" panose="02000503030000020000" pitchFamily="2" charset="0"/>
              </a:rPr>
              <a:t>"</a:t>
            </a:r>
            <a:endParaRPr lang="fr-FR" sz="2400" dirty="0">
              <a:solidFill>
                <a:srgbClr val="0F1685"/>
              </a:solidFill>
              <a:latin typeface="Unistra D" panose="0200050303000002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10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215">
            <a:extLst>
              <a:ext uri="{FF2B5EF4-FFF2-40B4-BE49-F238E27FC236}">
                <a16:creationId xmlns:a16="http://schemas.microsoft.com/office/drawing/2014/main" id="{6873522B-2BE6-4E8F-88ED-CABE90F58EDF}"/>
              </a:ext>
            </a:extLst>
          </p:cNvPr>
          <p:cNvSpPr/>
          <p:nvPr/>
        </p:nvSpPr>
        <p:spPr>
          <a:xfrm>
            <a:off x="16181115" y="12803249"/>
            <a:ext cx="137160" cy="11335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293EB90-012D-45EC-9E75-7AF1E5F11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10840" y="9469693"/>
            <a:ext cx="1110040" cy="411486"/>
          </a:xfrm>
        </p:spPr>
        <p:txBody>
          <a:bodyPr/>
          <a:lstStyle/>
          <a:p>
            <a:fld id="{2CEFAB9C-9D20-B149-B69D-443DC4350F1B}" type="slidenum">
              <a:rPr lang="fr-FR" sz="2000" smtClean="0">
                <a:solidFill>
                  <a:srgbClr val="002060"/>
                </a:solidFill>
              </a:rPr>
              <a:pPr/>
              <a:t>8</a:t>
            </a:fld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4590B338-AA4D-4295-AFD7-5800DB969AA3}"/>
              </a:ext>
            </a:extLst>
          </p:cNvPr>
          <p:cNvSpPr txBox="1"/>
          <p:nvPr/>
        </p:nvSpPr>
        <p:spPr>
          <a:xfrm>
            <a:off x="8431306" y="0"/>
            <a:ext cx="11568543" cy="1320165"/>
          </a:xfrm>
          <a:prstGeom prst="parallelogram">
            <a:avLst>
              <a:gd name="adj" fmla="val 66863"/>
            </a:avLst>
          </a:prstGeom>
          <a:solidFill>
            <a:srgbClr val="207AB6"/>
          </a:solidFill>
          <a:ln>
            <a:solidFill>
              <a:srgbClr val="207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37160" rIns="0" bIns="137160" rtlCol="0" anchor="ctr">
            <a:spAutoFit/>
          </a:bodyPr>
          <a:lstStyle/>
          <a:p>
            <a:r>
              <a:rPr lang="en-US" sz="4800" b="1" spc="300" dirty="0">
                <a:solidFill>
                  <a:schemeClr val="bg1"/>
                </a:solidFill>
                <a:latin typeface="Unistra C" panose="02000503030000020000" pitchFamily="2" charset="0"/>
                <a:ea typeface="Roboto" panose="02000000000000000000" pitchFamily="2" charset="0"/>
                <a:cs typeface="TisaSansPro" panose="020B0504020101010102" pitchFamily="34" charset="0"/>
              </a:rPr>
              <a:t>2</a:t>
            </a:r>
            <a:r>
              <a:rPr lang="en-US" sz="4800" b="1" spc="300" dirty="0" smtClean="0">
                <a:solidFill>
                  <a:schemeClr val="bg1"/>
                </a:solidFill>
                <a:latin typeface="Unistra C" panose="02000503030000020000" pitchFamily="2" charset="0"/>
                <a:ea typeface="Roboto" panose="02000000000000000000" pitchFamily="2" charset="0"/>
                <a:cs typeface="TisaSansPro" panose="020B0504020101010102" pitchFamily="34" charset="0"/>
              </a:rPr>
              <a:t>. CARNET COLLABORATIF</a:t>
            </a:r>
            <a:endParaRPr lang="en-US" sz="4800" b="1" spc="300" dirty="0">
              <a:solidFill>
                <a:schemeClr val="bg1"/>
              </a:solidFill>
              <a:latin typeface="Unistra C" panose="02000503030000020000" pitchFamily="2" charset="0"/>
              <a:ea typeface="Roboto" panose="02000000000000000000" pitchFamily="2" charset="0"/>
              <a:cs typeface="TisaSansPro" panose="020B0504020101010102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498865" y="2442403"/>
            <a:ext cx="268374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400" b="1" dirty="0" smtClean="0">
                <a:solidFill>
                  <a:srgbClr val="207AB6"/>
                </a:solidFill>
                <a:latin typeface="Unistra C" panose="02000503030000020000" pitchFamily="2" charset="0"/>
              </a:rPr>
              <a:t>A vous de jouer</a:t>
            </a:r>
            <a:r>
              <a:rPr lang="fr-FR" sz="3400" b="1" dirty="0">
                <a:solidFill>
                  <a:srgbClr val="207AB6"/>
                </a:solidFill>
                <a:latin typeface="Unistra C" panose="02000503030000020000" pitchFamily="2" charset="0"/>
              </a:rPr>
              <a:t> 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869" y="4877731"/>
            <a:ext cx="2766060" cy="276606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874954" y="4385288"/>
            <a:ext cx="254589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600" dirty="0" smtClean="0">
                <a:solidFill>
                  <a:srgbClr val="207AB6"/>
                </a:solidFill>
                <a:latin typeface="Unistra C" panose="02000503030000020000" pitchFamily="2" charset="0"/>
              </a:rPr>
              <a:t>Découvrez le carnet</a:t>
            </a:r>
            <a:endParaRPr lang="fr-FR" sz="2600" dirty="0">
              <a:solidFill>
                <a:srgbClr val="207AB6"/>
              </a:solidFill>
              <a:latin typeface="Unistra C" panose="02000503030000020000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935845" y="4453299"/>
            <a:ext cx="213391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600" dirty="0" smtClean="0">
                <a:solidFill>
                  <a:srgbClr val="207AB6"/>
                </a:solidFill>
                <a:latin typeface="Unistra C" panose="02000503030000020000" pitchFamily="2" charset="0"/>
              </a:rPr>
              <a:t>Activité </a:t>
            </a:r>
            <a:r>
              <a:rPr lang="fr-FR" sz="2600" dirty="0" err="1" smtClean="0">
                <a:solidFill>
                  <a:srgbClr val="207AB6"/>
                </a:solidFill>
                <a:latin typeface="Unistra C" panose="02000503030000020000" pitchFamily="2" charset="0"/>
              </a:rPr>
              <a:t>Woocla</a:t>
            </a:r>
            <a:r>
              <a:rPr lang="fr-FR" sz="2600" dirty="0" err="1">
                <a:solidFill>
                  <a:srgbClr val="207AB6"/>
                </a:solidFill>
                <a:latin typeface="Unistra C" panose="02000503030000020000" pitchFamily="2" charset="0"/>
              </a:rPr>
              <a:t>p</a:t>
            </a:r>
            <a:endParaRPr lang="fr-FR" sz="2600" dirty="0">
              <a:solidFill>
                <a:srgbClr val="207AB6"/>
              </a:solidFill>
              <a:latin typeface="Unistra C" panose="02000503030000020000" pitchFamily="2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2511" y="4945742"/>
            <a:ext cx="2740587" cy="2698050"/>
          </a:xfrm>
          <a:prstGeom prst="rect">
            <a:avLst/>
          </a:prstGeom>
        </p:spPr>
      </p:pic>
      <p:sp>
        <p:nvSpPr>
          <p:cNvPr id="11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505200" y="9441983"/>
            <a:ext cx="10820400" cy="411486"/>
          </a:xfrm>
        </p:spPr>
        <p:txBody>
          <a:bodyPr/>
          <a:lstStyle/>
          <a:p>
            <a:r>
              <a:rPr lang="fr-FR" sz="2400" dirty="0" smtClean="0">
                <a:solidFill>
                  <a:srgbClr val="0F1685"/>
                </a:solidFill>
                <a:latin typeface="Unistra D" panose="02000503030000020000" pitchFamily="2" charset="0"/>
              </a:rPr>
              <a:t>Atelier 2 "Nouveaux outils numériques pour l'</a:t>
            </a:r>
            <a:r>
              <a:rPr lang="fr-FR" sz="2400" dirty="0" err="1" smtClean="0">
                <a:solidFill>
                  <a:srgbClr val="0F1685"/>
                </a:solidFill>
                <a:latin typeface="Unistra D" panose="02000503030000020000" pitchFamily="2" charset="0"/>
              </a:rPr>
              <a:t>EàD</a:t>
            </a:r>
            <a:r>
              <a:rPr lang="fr-FR" sz="2400" dirty="0" smtClean="0">
                <a:solidFill>
                  <a:srgbClr val="0F1685"/>
                </a:solidFill>
                <a:latin typeface="Unistra D" panose="02000503030000020000" pitchFamily="2" charset="0"/>
              </a:rPr>
              <a:t>"</a:t>
            </a:r>
            <a:endParaRPr lang="fr-FR" sz="2400" dirty="0">
              <a:solidFill>
                <a:srgbClr val="0F1685"/>
              </a:solidFill>
              <a:latin typeface="Unistra D" panose="0200050303000002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68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215">
            <a:extLst>
              <a:ext uri="{FF2B5EF4-FFF2-40B4-BE49-F238E27FC236}">
                <a16:creationId xmlns:a16="http://schemas.microsoft.com/office/drawing/2014/main" id="{6873522B-2BE6-4E8F-88ED-CABE90F58EDF}"/>
              </a:ext>
            </a:extLst>
          </p:cNvPr>
          <p:cNvSpPr/>
          <p:nvPr/>
        </p:nvSpPr>
        <p:spPr>
          <a:xfrm>
            <a:off x="16181115" y="12803249"/>
            <a:ext cx="137160" cy="11335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293EB90-012D-45EC-9E75-7AF1E5F11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10840" y="9469693"/>
            <a:ext cx="1110040" cy="411486"/>
          </a:xfrm>
        </p:spPr>
        <p:txBody>
          <a:bodyPr/>
          <a:lstStyle/>
          <a:p>
            <a:fld id="{2CEFAB9C-9D20-B149-B69D-443DC4350F1B}" type="slidenum">
              <a:rPr lang="fr-FR" sz="2000" smtClean="0">
                <a:solidFill>
                  <a:srgbClr val="002060"/>
                </a:solidFill>
              </a:rPr>
              <a:pPr/>
              <a:t>9</a:t>
            </a:fld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4590B338-AA4D-4295-AFD7-5800DB969AA3}"/>
              </a:ext>
            </a:extLst>
          </p:cNvPr>
          <p:cNvSpPr txBox="1"/>
          <p:nvPr/>
        </p:nvSpPr>
        <p:spPr>
          <a:xfrm>
            <a:off x="6379821" y="4614289"/>
            <a:ext cx="11568543" cy="1320165"/>
          </a:xfrm>
          <a:prstGeom prst="parallelogram">
            <a:avLst>
              <a:gd name="adj" fmla="val 66863"/>
            </a:avLst>
          </a:prstGeom>
          <a:solidFill>
            <a:srgbClr val="207AB6"/>
          </a:solidFill>
          <a:ln>
            <a:solidFill>
              <a:srgbClr val="207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37160" rIns="0" bIns="137160" rtlCol="0" anchor="ctr">
            <a:spAutoFit/>
          </a:bodyPr>
          <a:lstStyle/>
          <a:p>
            <a:r>
              <a:rPr lang="en-US" sz="4800" b="1" spc="300" dirty="0">
                <a:solidFill>
                  <a:schemeClr val="bg1"/>
                </a:solidFill>
                <a:latin typeface="Unistra C" panose="02000503030000020000" pitchFamily="2" charset="0"/>
                <a:ea typeface="Roboto" panose="02000000000000000000" pitchFamily="2" charset="0"/>
                <a:cs typeface="TisaSansPro" panose="020B0504020101010102" pitchFamily="34" charset="0"/>
              </a:rPr>
              <a:t>3</a:t>
            </a:r>
            <a:r>
              <a:rPr lang="en-US" sz="4800" b="1" spc="300" dirty="0" smtClean="0">
                <a:solidFill>
                  <a:schemeClr val="bg1"/>
                </a:solidFill>
                <a:latin typeface="Unistra C" panose="02000503030000020000" pitchFamily="2" charset="0"/>
                <a:ea typeface="Roboto" panose="02000000000000000000" pitchFamily="2" charset="0"/>
                <a:cs typeface="TisaSansPro" panose="020B0504020101010102" pitchFamily="34" charset="0"/>
              </a:rPr>
              <a:t>. BOITE À OUTILS</a:t>
            </a:r>
            <a:endParaRPr lang="en-US" sz="4800" b="1" spc="300" dirty="0">
              <a:solidFill>
                <a:schemeClr val="bg1"/>
              </a:solidFill>
              <a:latin typeface="Unistra C" panose="02000503030000020000" pitchFamily="2" charset="0"/>
              <a:ea typeface="Roboto" panose="02000000000000000000" pitchFamily="2" charset="0"/>
              <a:cs typeface="TisaSansPro" panose="020B0504020101010102" pitchFamily="34" charset="0"/>
            </a:endParaRPr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5B3EF0C6-0392-471D-A730-750438E3B13A}"/>
              </a:ext>
            </a:extLst>
          </p:cNvPr>
          <p:cNvSpPr/>
          <p:nvPr/>
        </p:nvSpPr>
        <p:spPr>
          <a:xfrm flipV="1">
            <a:off x="13392150" y="2220345"/>
            <a:ext cx="4895850" cy="8066655"/>
          </a:xfrm>
          <a:custGeom>
            <a:avLst/>
            <a:gdLst>
              <a:gd name="connsiteX0" fmla="*/ 3263900 w 3263900"/>
              <a:gd name="connsiteY0" fmla="*/ 5377770 h 5377770"/>
              <a:gd name="connsiteX1" fmla="*/ 3263900 w 3263900"/>
              <a:gd name="connsiteY1" fmla="*/ 0 h 5377770"/>
              <a:gd name="connsiteX2" fmla="*/ 0 w 3263900"/>
              <a:gd name="connsiteY2" fmla="*/ 0 h 5377770"/>
              <a:gd name="connsiteX3" fmla="*/ 0 w 3263900"/>
              <a:gd name="connsiteY3" fmla="*/ 1 h 537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3900" h="5377770">
                <a:moveTo>
                  <a:pt x="3263900" y="5377770"/>
                </a:moveTo>
                <a:lnTo>
                  <a:pt x="3263900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pic>
        <p:nvPicPr>
          <p:cNvPr id="19" name="Image 13">
            <a:extLst>
              <a:ext uri="{FF2B5EF4-FFF2-40B4-BE49-F238E27FC236}">
                <a16:creationId xmlns:a16="http://schemas.microsoft.com/office/drawing/2014/main" id="{66FD76C8-AF47-41CA-A5F9-5CEFCC873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17415" y="7301457"/>
            <a:ext cx="1128279" cy="112827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6C07E11A-6112-4891-B25F-821B2DA02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96157" y="8652109"/>
            <a:ext cx="3141532" cy="72258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32D0C75C-317F-4F5A-BE07-5F7743AB5F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08824" y="7047323"/>
            <a:ext cx="3845919" cy="2260561"/>
          </a:xfrm>
          <a:prstGeom prst="rect">
            <a:avLst/>
          </a:prstGeom>
        </p:spPr>
      </p:pic>
      <p:sp>
        <p:nvSpPr>
          <p:cNvPr id="10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505200" y="9441983"/>
            <a:ext cx="10820400" cy="411486"/>
          </a:xfrm>
        </p:spPr>
        <p:txBody>
          <a:bodyPr/>
          <a:lstStyle/>
          <a:p>
            <a:r>
              <a:rPr lang="fr-FR" sz="2400" dirty="0" smtClean="0">
                <a:solidFill>
                  <a:srgbClr val="0F1685"/>
                </a:solidFill>
                <a:latin typeface="Unistra D" panose="02000503030000020000" pitchFamily="2" charset="0"/>
              </a:rPr>
              <a:t>Atelier 2 "Nouveaux outils numériques pour l'</a:t>
            </a:r>
            <a:r>
              <a:rPr lang="fr-FR" sz="2400" dirty="0" err="1" smtClean="0">
                <a:solidFill>
                  <a:srgbClr val="0F1685"/>
                </a:solidFill>
                <a:latin typeface="Unistra D" panose="02000503030000020000" pitchFamily="2" charset="0"/>
              </a:rPr>
              <a:t>EàD</a:t>
            </a:r>
            <a:r>
              <a:rPr lang="fr-FR" sz="2400" dirty="0" smtClean="0">
                <a:solidFill>
                  <a:srgbClr val="0F1685"/>
                </a:solidFill>
                <a:latin typeface="Unistra D" panose="02000503030000020000" pitchFamily="2" charset="0"/>
              </a:rPr>
              <a:t>"</a:t>
            </a:r>
            <a:endParaRPr lang="fr-FR" sz="2400" dirty="0">
              <a:solidFill>
                <a:srgbClr val="0F1685"/>
              </a:solidFill>
              <a:latin typeface="Unistra D" panose="0200050303000002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8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16" grpId="0" animBg="1"/>
      <p:bldP spid="18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APORAMA EAD 2022 MERIEM" id="{420F2E7E-7224-40DD-9658-A26BD8D331D7}" vid="{53ED399E-5397-412E-8278-13761AC712E8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2238</TotalTime>
  <Words>540</Words>
  <Application>Microsoft Office PowerPoint</Application>
  <PresentationFormat>Personnalisé</PresentationFormat>
  <Paragraphs>109</Paragraphs>
  <Slides>16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6" baseType="lpstr">
      <vt:lpstr>Arial</vt:lpstr>
      <vt:lpstr>Brill Roman</vt:lpstr>
      <vt:lpstr>Calibri</vt:lpstr>
      <vt:lpstr>Calibri Light</vt:lpstr>
      <vt:lpstr>Roboto</vt:lpstr>
      <vt:lpstr>TisaSansPro</vt:lpstr>
      <vt:lpstr>Unistra A</vt:lpstr>
      <vt:lpstr>Unistra C</vt:lpstr>
      <vt:lpstr>Unistra D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Université de Strasbourg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ARAF Meriem</dc:creator>
  <cp:lastModifiedBy>LAMEY Damien</cp:lastModifiedBy>
  <cp:revision>138</cp:revision>
  <dcterms:created xsi:type="dcterms:W3CDTF">2022-03-06T20:02:01Z</dcterms:created>
  <dcterms:modified xsi:type="dcterms:W3CDTF">2022-09-29T06:19:19Z</dcterms:modified>
</cp:coreProperties>
</file>