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9"/>
  </p:notesMasterIdLst>
  <p:handoutMasterIdLst>
    <p:handoutMasterId r:id="rId10"/>
  </p:handoutMasterIdLst>
  <p:sldIdLst>
    <p:sldId id="281" r:id="rId2"/>
    <p:sldId id="282" r:id="rId3"/>
    <p:sldId id="284" r:id="rId4"/>
    <p:sldId id="329" r:id="rId5"/>
    <p:sldId id="324" r:id="rId6"/>
    <p:sldId id="325" r:id="rId7"/>
    <p:sldId id="295" r:id="rId8"/>
  </p:sldIdLst>
  <p:sldSz cx="18288000" cy="10287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07AB6"/>
    <a:srgbClr val="20527A"/>
    <a:srgbClr val="FFC300"/>
    <a:srgbClr val="207A52"/>
    <a:srgbClr val="FF3736"/>
    <a:srgbClr val="283173"/>
    <a:srgbClr val="0F1685"/>
    <a:srgbClr val="FF6157"/>
    <a:srgbClr val="FF2B36"/>
    <a:srgbClr val="CC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 autoAdjust="0"/>
    <p:restoredTop sz="95934" autoAdjust="0"/>
  </p:normalViewPr>
  <p:slideViewPr>
    <p:cSldViewPr snapToGrid="0" snapToObjects="1">
      <p:cViewPr varScale="1">
        <p:scale>
          <a:sx n="59" d="100"/>
          <a:sy n="59" d="100"/>
        </p:scale>
        <p:origin x="466" y="3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3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C7660-7C27-7241-8FCD-7EEA25A9566B}" type="datetime1">
              <a:rPr lang="fr-FR" smtClean="0"/>
              <a:t>30/09/2022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D7915-EACE-7949-BE2B-0258F6217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516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E48F-7BBB-274A-B21A-8A0CF3D27BD6}" type="datetime1">
              <a:rPr lang="fr-FR" smtClean="0"/>
              <a:t>30/09/2022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BB022-FCD4-8146-81CF-E6B7B746C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16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E974D-A19C-4853-BE84-6579D38C8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D90B0D-7A12-4D1A-98DA-DB66CCAD3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CC2FF1-1F05-4782-997C-B87583FF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C470-6C30-40E1-86B1-6DB116D4150F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9E49D2-523E-419B-A28A-65907F78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E78689-687D-425D-8C03-4BD2E9D2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95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479F8-6B0F-41AE-A758-A48FD13D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B17472-0AFE-41B2-8643-D60AFEF77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E43431-435E-41BA-9370-E84BDC18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909-3216-4F71-9DDD-ECA1D249849C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5A3FA2-A441-42E3-86DB-39FDC202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4C6E4-F14A-488A-B112-ED33FAF6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18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645A41-E968-402D-B2E0-FA11B017A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DE7B05-6FFF-4918-8E38-8126E3336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EC5F40-DCA8-403C-A63B-3618E8FF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6F9-1CF3-45D7-9B8F-46390DCA9EF7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0BBE5C-4845-4881-954C-D5436244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025718-8FA3-409D-8768-24AF1DA5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97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15905831"/>
              </p:ext>
            </p:extLst>
          </p:nvPr>
        </p:nvGraphicFramePr>
        <p:xfrm>
          <a:off x="3" y="9083391"/>
          <a:ext cx="18298582" cy="120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D721B0AB-4790-4233-9BE5-1E4782A6CD35}" type="datetime1">
              <a:rPr lang="fr-FR" smtClean="0"/>
              <a:t>30/09/2022</a:t>
            </a:fld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62651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86329095"/>
              </p:ext>
            </p:extLst>
          </p:nvPr>
        </p:nvGraphicFramePr>
        <p:xfrm>
          <a:off x="3" y="9083391"/>
          <a:ext cx="18298582" cy="120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Espace réservé pour une image 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8287998" cy="94662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</p:txBody>
      </p:sp>
      <p:sp>
        <p:nvSpPr>
          <p:cNvPr id="14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199D7DE3-5425-42DB-8888-942B2F0F3A13}" type="datetime1">
              <a:rPr lang="fr-FR" smtClean="0"/>
              <a:t>30/09/2022</a:t>
            </a:fld>
            <a:endParaRPr lang="fr-FR" dirty="0"/>
          </a:p>
        </p:txBody>
      </p:sp>
      <p:sp>
        <p:nvSpPr>
          <p:cNvPr id="15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1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88537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84755867"/>
              </p:ext>
            </p:extLst>
          </p:nvPr>
        </p:nvGraphicFramePr>
        <p:xfrm>
          <a:off x="3" y="9083393"/>
          <a:ext cx="18298582" cy="1202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Espace réservé pour une image  4"/>
          <p:cNvSpPr>
            <a:spLocks noGrp="1"/>
          </p:cNvSpPr>
          <p:nvPr>
            <p:ph type="pic" sz="quarter" idx="16" hasCustomPrompt="1"/>
          </p:nvPr>
        </p:nvSpPr>
        <p:spPr>
          <a:xfrm>
            <a:off x="9347201" y="0"/>
            <a:ext cx="8940798" cy="94662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</p:txBody>
      </p:sp>
      <p:sp>
        <p:nvSpPr>
          <p:cNvPr id="16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1519A28D-30E4-4D11-998B-037E79EE3043}" type="datetime1">
              <a:rPr lang="fr-FR" smtClean="0"/>
              <a:t>30/09/2022</a:t>
            </a:fld>
            <a:endParaRPr lang="fr-FR" dirty="0"/>
          </a:p>
        </p:txBody>
      </p:sp>
      <p:sp>
        <p:nvSpPr>
          <p:cNvPr id="17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18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43169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72212156"/>
              </p:ext>
            </p:extLst>
          </p:nvPr>
        </p:nvGraphicFramePr>
        <p:xfrm>
          <a:off x="3" y="9083393"/>
          <a:ext cx="18298582" cy="1202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Espace réservé pour une image  4"/>
          <p:cNvSpPr>
            <a:spLocks noGrp="1"/>
          </p:cNvSpPr>
          <p:nvPr>
            <p:ph type="pic" sz="quarter" idx="18" hasCustomPrompt="1"/>
          </p:nvPr>
        </p:nvSpPr>
        <p:spPr>
          <a:xfrm>
            <a:off x="10958285" y="0"/>
            <a:ext cx="7329714" cy="94662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</p:txBody>
      </p:sp>
      <p:sp>
        <p:nvSpPr>
          <p:cNvPr id="15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B6CD1AC2-C25D-4239-9978-715DD6735A4B}" type="datetime1">
              <a:rPr lang="fr-FR" smtClean="0"/>
              <a:t>30/09/2022</a:t>
            </a:fld>
            <a:endParaRPr lang="fr-FR" dirty="0"/>
          </a:p>
        </p:txBody>
      </p:sp>
      <p:sp>
        <p:nvSpPr>
          <p:cNvPr id="16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17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61864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56070"/>
              </p:ext>
            </p:extLst>
          </p:nvPr>
        </p:nvGraphicFramePr>
        <p:xfrm>
          <a:off x="3" y="9083393"/>
          <a:ext cx="18298582" cy="1202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space réservé pour une image  10"/>
          <p:cNvSpPr>
            <a:spLocks noGrp="1"/>
          </p:cNvSpPr>
          <p:nvPr>
            <p:ph type="pic" sz="quarter" idx="14" hasCustomPrompt="1"/>
          </p:nvPr>
        </p:nvSpPr>
        <p:spPr>
          <a:xfrm>
            <a:off x="1800135" y="3448050"/>
            <a:ext cx="7058026" cy="5203032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  <a:p>
            <a:endParaRPr lang="fr-FR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 hasCustomPrompt="1"/>
          </p:nvPr>
        </p:nvSpPr>
        <p:spPr>
          <a:xfrm>
            <a:off x="9747251" y="3448050"/>
            <a:ext cx="7058026" cy="5203032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  <a:p>
            <a:endParaRPr lang="fr-FR" dirty="0"/>
          </a:p>
        </p:txBody>
      </p:sp>
      <p:sp>
        <p:nvSpPr>
          <p:cNvPr id="18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B45F3E90-5D25-4EE7-A65D-08B65F1A9BD0}" type="datetime1">
              <a:rPr lang="fr-FR" smtClean="0"/>
              <a:t>30/09/2022</a:t>
            </a:fld>
            <a:endParaRPr lang="fr-FR" dirty="0"/>
          </a:p>
        </p:txBody>
      </p:sp>
      <p:sp>
        <p:nvSpPr>
          <p:cNvPr id="19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20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9840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8083188"/>
              </p:ext>
            </p:extLst>
          </p:nvPr>
        </p:nvGraphicFramePr>
        <p:xfrm>
          <a:off x="3" y="9083393"/>
          <a:ext cx="18298582" cy="1202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Espace réservé pour une image  12"/>
          <p:cNvSpPr>
            <a:spLocks noGrp="1"/>
          </p:cNvSpPr>
          <p:nvPr>
            <p:ph type="pic" sz="quarter" idx="13" hasCustomPrompt="1"/>
          </p:nvPr>
        </p:nvSpPr>
        <p:spPr>
          <a:xfrm>
            <a:off x="1774826" y="5600700"/>
            <a:ext cx="4292600" cy="3162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  <a:p>
            <a:endParaRPr lang="fr-FR" dirty="0"/>
          </a:p>
        </p:txBody>
      </p:sp>
      <p:sp>
        <p:nvSpPr>
          <p:cNvPr id="14" name="Espace réservé pour une image  12"/>
          <p:cNvSpPr>
            <a:spLocks noGrp="1"/>
          </p:cNvSpPr>
          <p:nvPr>
            <p:ph type="pic" sz="quarter" idx="14" hasCustomPrompt="1"/>
          </p:nvPr>
        </p:nvSpPr>
        <p:spPr>
          <a:xfrm>
            <a:off x="7008964" y="5600700"/>
            <a:ext cx="4292600" cy="3162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  <a:p>
            <a:endParaRPr lang="fr-FR" dirty="0"/>
          </a:p>
        </p:txBody>
      </p:sp>
      <p:sp>
        <p:nvSpPr>
          <p:cNvPr id="15" name="Espace réservé pour une image  12"/>
          <p:cNvSpPr>
            <a:spLocks noGrp="1"/>
          </p:cNvSpPr>
          <p:nvPr>
            <p:ph type="pic" sz="quarter" idx="15" hasCustomPrompt="1"/>
          </p:nvPr>
        </p:nvSpPr>
        <p:spPr>
          <a:xfrm>
            <a:off x="12233988" y="5600700"/>
            <a:ext cx="4292600" cy="3162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  <a:p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9909000"/>
            <a:ext cx="18288000" cy="3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B67CDE7C-7426-4F33-AEBA-34E71A4E02A8}" type="datetime1">
              <a:rPr lang="fr-FR" smtClean="0"/>
              <a:t>30/09/2022</a:t>
            </a:fld>
            <a:endParaRPr lang="fr-FR" dirty="0"/>
          </a:p>
        </p:txBody>
      </p:sp>
      <p:sp>
        <p:nvSpPr>
          <p:cNvPr id="20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21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85699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AD509-2E9A-4238-8D64-E5331E65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0B239A-1834-4068-B5E6-C399C62F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1A0FAF-C8B7-44E0-ABAF-3F432A91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4E6-3385-41EA-A961-4790DA86CB38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813848-3A21-4791-9225-87E0B53E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CD6801-D90E-410C-9DA9-50B257F1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39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24EA6-7998-4983-B7AF-BD14496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45AD6-39E6-41B2-8C91-300D1778A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1C30DB-5F0F-40C5-ADB8-15B999B2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FFCB-38A4-4310-A1AC-1FD3B90A609C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53BCCE-E4F9-40DD-8096-8167B25E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C7F5C8-C019-407F-9F0F-827A3718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82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492CA-D360-4A75-B908-BBF84CB4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4FAC65-74EB-48B6-840A-89DEE63F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9AE2EF-122E-4E3D-A586-83D549BEF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D821F2-E6BA-4C20-9714-B33AF0A0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B1F-BF32-41E2-8FAA-6101DEE1912D}" type="datetime1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74C9FF-E724-42A6-91CF-CA7F62BA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32EEC8-03BC-444A-857B-4518ACE7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28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F83F0-98F5-4E02-A16F-D38F2865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AE6FB0-E891-4332-B61C-446C4EA7D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AFC44-F699-464F-8204-1525CE66B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B59DC0-570C-46AC-A1BC-A35E4299E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CEDD30-C94D-4BFE-B394-228911EE1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8609C1-1AA9-4AD0-B2BA-85DB9BB2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F8CB-9EF4-4374-B67A-1D55165BD6A5}" type="datetime1">
              <a:rPr lang="fr-FR" smtClean="0"/>
              <a:t>30/09/2022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82D9B6-19FF-4C35-BE40-46A20BEA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CD6551-2BBD-4854-87D1-54C13547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53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ADD94-BA51-44EF-A347-7618B817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4C3DAE-24B0-4A6D-8535-0F02BCCA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995-B78A-4FA2-B223-30B17A0A17E2}" type="datetime1">
              <a:rPr lang="fr-FR" smtClean="0"/>
              <a:t>30/09/2022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826397-83E9-4358-9622-56491563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C6EE1D-4576-4169-A460-12485179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91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679F5C-8F6B-49D8-907C-237A00E1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CB62-DBFB-46B1-A44E-2AA288BA7DF8}" type="datetime1">
              <a:rPr lang="fr-FR" smtClean="0"/>
              <a:t>30/09/2022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659789-A0BF-405F-9FD6-FCA755DC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IDEX - EAD unistra - "structurer le dispositif EAD" 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0A198-9C8A-4929-BCC1-959A586E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6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376AD-423E-4C9F-8868-64331435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4105B9-150F-4EC3-895F-E22326B8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F2F2C1-68CE-4002-883B-D836CCB27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72F66F-5EB1-42AF-89A9-A52490F1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254D-5ED0-41E3-9F04-8E6161ECACEB}" type="datetime1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C7953E-2AA0-4DC4-A7B8-6FF2514A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A7CA52-9D45-4776-8BFE-F1E46575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2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27512-F99F-4723-BC11-8CC75903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3228A8-AF49-415C-BB92-42F12C2C3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901205-10F2-4AAD-9B1E-8BBC2F404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B9513D-1B87-4B4D-8A2F-7E9DBD2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BFE8-DD75-483E-BF95-3E27E56CD07F}" type="datetime1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C3496-D9F4-4878-8B3F-56993612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BBE436-8500-4A77-B015-F03DBF91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12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E4F5E-C424-45E6-AEDA-190556DF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0E4E32-B0DB-429F-B43E-ADC745207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0C622-0BDD-4489-896E-139538386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6210-3CAB-490F-A494-4C9DE3F1FEFB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8CADE7-E430-427E-BBC5-A99145BD0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Projet IDEX - EAD unistra - "structurer le dispositif EAD"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CFAF0D-84F8-4A65-8EDE-A3FDE6BB2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70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76A5EAF0-FF6A-48CD-89D9-F95C1F97700F}"/>
              </a:ext>
            </a:extLst>
          </p:cNvPr>
          <p:cNvSpPr txBox="1">
            <a:spLocks/>
          </p:cNvSpPr>
          <p:nvPr/>
        </p:nvSpPr>
        <p:spPr>
          <a:xfrm>
            <a:off x="1897811" y="3025142"/>
            <a:ext cx="13836769" cy="4654168"/>
          </a:xfrm>
          <a:prstGeom prst="rect">
            <a:avLst/>
          </a:prstGeom>
        </p:spPr>
        <p:txBody>
          <a:bodyPr lIns="13716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>
                <a:solidFill>
                  <a:srgbClr val="207AB6"/>
                </a:solidFill>
                <a:latin typeface="Unistra C" panose="02000503030000020000" pitchFamily="2" charset="0"/>
              </a:rPr>
              <a:t>Atelier 1</a:t>
            </a:r>
          </a:p>
          <a:p>
            <a:pPr algn="l"/>
            <a:r>
              <a:rPr lang="fr-FR" sz="4400" dirty="0">
                <a:solidFill>
                  <a:srgbClr val="207AB6"/>
                </a:solidFill>
                <a:latin typeface="Unistra C" panose="02000503030000020000" pitchFamily="2" charset="0"/>
              </a:rPr>
              <a:t>« Comment faire vivre la communauté de pratique </a:t>
            </a:r>
            <a:r>
              <a:rPr lang="fr-FR" sz="4400" dirty="0" err="1">
                <a:solidFill>
                  <a:srgbClr val="207AB6"/>
                </a:solidFill>
                <a:latin typeface="Unistra C" panose="02000503030000020000" pitchFamily="2" charset="0"/>
              </a:rPr>
              <a:t>EàD</a:t>
            </a:r>
            <a:r>
              <a:rPr lang="fr-FR" sz="4400" dirty="0">
                <a:solidFill>
                  <a:srgbClr val="207AB6"/>
                </a:solidFill>
                <a:latin typeface="Unistra C" panose="02000503030000020000" pitchFamily="2" charset="0"/>
              </a:rPr>
              <a:t> ? »</a:t>
            </a:r>
          </a:p>
          <a:p>
            <a:pPr algn="l"/>
            <a:r>
              <a:rPr lang="fr-FR" sz="4400" b="0" dirty="0">
                <a:solidFill>
                  <a:srgbClr val="207AB6"/>
                </a:solidFill>
                <a:latin typeface="Unistra C" panose="02000503030000020000" pitchFamily="2" charset="0"/>
              </a:rPr>
              <a:t>29 septembre 2022 – 9h00 à 9h45</a:t>
            </a:r>
          </a:p>
          <a:p>
            <a:pPr algn="l"/>
            <a:endParaRPr lang="fr-FR" sz="4400" b="0" dirty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pPr algn="l"/>
            <a:r>
              <a:rPr lang="fr-FR" sz="3600" b="0" dirty="0">
                <a:solidFill>
                  <a:srgbClr val="207AB6"/>
                </a:solidFill>
                <a:latin typeface="Unistra C" panose="02000503030000020000" pitchFamily="2" charset="0"/>
              </a:rPr>
              <a:t>Animé par Christian Jacques, Maître de conférences et responsable licence </a:t>
            </a:r>
            <a:r>
              <a:rPr lang="fr-FR" sz="3600" b="0" dirty="0" err="1">
                <a:solidFill>
                  <a:srgbClr val="207AB6"/>
                </a:solidFill>
                <a:latin typeface="Unistra C" panose="02000503030000020000" pitchFamily="2" charset="0"/>
              </a:rPr>
              <a:t>EàD</a:t>
            </a:r>
            <a:r>
              <a:rPr lang="fr-FR" sz="3600" b="0" dirty="0">
                <a:solidFill>
                  <a:srgbClr val="207AB6"/>
                </a:solidFill>
                <a:latin typeface="Unistra C" panose="02000503030000020000" pitchFamily="2" charset="0"/>
              </a:rPr>
              <a:t> (Faculté des Langues, Université de Strasbourg)</a:t>
            </a:r>
          </a:p>
        </p:txBody>
      </p:sp>
      <p:pic>
        <p:nvPicPr>
          <p:cNvPr id="85" name="Image 13">
            <a:extLst>
              <a:ext uri="{FF2B5EF4-FFF2-40B4-BE49-F238E27FC236}">
                <a16:creationId xmlns:a16="http://schemas.microsoft.com/office/drawing/2014/main" id="{B476CF4A-B2BA-48FA-A8E6-02E54B213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15" y="7301457"/>
            <a:ext cx="1128279" cy="1128279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27ACEA7C-6B53-42D0-8B53-2BF5718F5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157" y="8652109"/>
            <a:ext cx="3141532" cy="722580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A30F43E5-AB48-416B-A933-0D9AE8E6F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73815" y="7261858"/>
            <a:ext cx="3480928" cy="204602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1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2DA461E-5664-47D9-8900-83AD74CEC912}"/>
              </a:ext>
            </a:extLst>
          </p:cNvPr>
          <p:cNvSpPr txBox="1">
            <a:spLocks/>
          </p:cNvSpPr>
          <p:nvPr/>
        </p:nvSpPr>
        <p:spPr>
          <a:xfrm>
            <a:off x="1332412" y="785458"/>
            <a:ext cx="15492548" cy="1714500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ct val="100000"/>
              <a:defRPr/>
            </a:pPr>
            <a:r>
              <a:rPr lang="fr-FR" sz="7200" b="1" dirty="0">
                <a:solidFill>
                  <a:srgbClr val="207AB6"/>
                </a:solidFill>
                <a:latin typeface="Unistra A" panose="02000503030000020000" pitchFamily="2" charset="0"/>
              </a:rPr>
              <a:t>Journées d’étude</a:t>
            </a:r>
          </a:p>
          <a:p>
            <a:pPr algn="ctr">
              <a:buSzPct val="100000"/>
              <a:defRPr/>
            </a:pPr>
            <a:r>
              <a:rPr lang="fr-FR" sz="7200" b="1" dirty="0">
                <a:solidFill>
                  <a:srgbClr val="207AB6"/>
                </a:solidFill>
                <a:latin typeface="Unistra A" panose="02000503030000020000" pitchFamily="2" charset="0"/>
              </a:rPr>
              <a:t>« Penser et élaborer un dispositif </a:t>
            </a:r>
            <a:r>
              <a:rPr lang="fr-FR" sz="7200" b="1" dirty="0" err="1">
                <a:solidFill>
                  <a:srgbClr val="207AB6"/>
                </a:solidFill>
                <a:latin typeface="Unistra A" panose="02000503030000020000" pitchFamily="2" charset="0"/>
              </a:rPr>
              <a:t>EàD</a:t>
            </a:r>
            <a:r>
              <a:rPr lang="fr-FR" sz="7200" b="1" dirty="0">
                <a:solidFill>
                  <a:srgbClr val="207AB6"/>
                </a:solidFill>
                <a:latin typeface="Unistra A" panose="02000503030000020000" pitchFamily="2" charset="0"/>
              </a:rPr>
              <a:t> »</a:t>
            </a:r>
          </a:p>
          <a:p>
            <a:pPr algn="ctr">
              <a:buSzPct val="100000"/>
              <a:defRPr/>
            </a:pPr>
            <a:endParaRPr lang="fr-FR" sz="7200" dirty="0">
              <a:solidFill>
                <a:srgbClr val="207AB6"/>
              </a:solidFill>
              <a:latin typeface="Unistra A" panose="02000503030000020000" pitchFamily="2" charset="0"/>
              <a:cs typeface="Brill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1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2</a:t>
            </a:fld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22" name="Espace réservé pour une image  2" descr="Une image contenant texte, extérieur, scène, cité&#10;&#10;Description générée automatiquement">
            <a:extLst>
              <a:ext uri="{FF2B5EF4-FFF2-40B4-BE49-F238E27FC236}">
                <a16:creationId xmlns:a16="http://schemas.microsoft.com/office/drawing/2014/main" id="{24118782-3337-4CD3-81B3-36E013FD7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r="12320"/>
          <a:stretch>
            <a:fillRect/>
          </a:stretch>
        </p:blipFill>
        <p:spPr>
          <a:xfrm>
            <a:off x="0" y="3086100"/>
            <a:ext cx="8257978" cy="4114800"/>
          </a:xfrm>
          <a:prstGeom prst="rect">
            <a:avLst/>
          </a:prstGeom>
        </p:spPr>
      </p:pic>
      <p:sp>
        <p:nvSpPr>
          <p:cNvPr id="23" name="Freeform 16">
            <a:extLst>
              <a:ext uri="{FF2B5EF4-FFF2-40B4-BE49-F238E27FC236}">
                <a16:creationId xmlns:a16="http://schemas.microsoft.com/office/drawing/2014/main" id="{B940E413-A21E-4195-8743-E760074B122B}"/>
              </a:ext>
            </a:extLst>
          </p:cNvPr>
          <p:cNvSpPr/>
          <p:nvPr/>
        </p:nvSpPr>
        <p:spPr>
          <a:xfrm>
            <a:off x="5760592" y="3086100"/>
            <a:ext cx="12527408" cy="4114800"/>
          </a:xfrm>
          <a:custGeom>
            <a:avLst/>
            <a:gdLst>
              <a:gd name="connsiteX0" fmla="*/ 2497373 w 12527408"/>
              <a:gd name="connsiteY0" fmla="*/ 0 h 4114800"/>
              <a:gd name="connsiteX1" fmla="*/ 12527408 w 12527408"/>
              <a:gd name="connsiteY1" fmla="*/ 0 h 4114800"/>
              <a:gd name="connsiteX2" fmla="*/ 12527408 w 12527408"/>
              <a:gd name="connsiteY2" fmla="*/ 4114800 h 4114800"/>
              <a:gd name="connsiteX3" fmla="*/ 0 w 12527408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408" h="4114800">
                <a:moveTo>
                  <a:pt x="2497373" y="0"/>
                </a:moveTo>
                <a:lnTo>
                  <a:pt x="12527408" y="0"/>
                </a:lnTo>
                <a:lnTo>
                  <a:pt x="12527408" y="4114800"/>
                </a:lnTo>
                <a:lnTo>
                  <a:pt x="0" y="411480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05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D6D0A8F-4228-42C5-A392-659AD388BE57}"/>
              </a:ext>
            </a:extLst>
          </p:cNvPr>
          <p:cNvSpPr txBox="1"/>
          <p:nvPr/>
        </p:nvSpPr>
        <p:spPr>
          <a:xfrm>
            <a:off x="8735548" y="4101752"/>
            <a:ext cx="523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rgbClr val="207AB6"/>
                </a:solidFill>
                <a:latin typeface="Unistra A" panose="02000503030000020000" pitchFamily="2" charset="0"/>
              </a:rPr>
              <a:t>Introduction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4817BD0-76A8-4C6C-9850-76F515858F43}"/>
              </a:ext>
            </a:extLst>
          </p:cNvPr>
          <p:cNvSpPr txBox="1"/>
          <p:nvPr/>
        </p:nvSpPr>
        <p:spPr>
          <a:xfrm>
            <a:off x="8738032" y="4574792"/>
            <a:ext cx="91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rgbClr val="207AB6"/>
                </a:solidFill>
                <a:latin typeface="Unistra A" panose="02000503030000020000" pitchFamily="2" charset="0"/>
              </a:rPr>
              <a:t>Échanges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69E0F7-0453-4A38-958E-EB269B4B8E5C}"/>
              </a:ext>
            </a:extLst>
          </p:cNvPr>
          <p:cNvSpPr txBox="1"/>
          <p:nvPr/>
        </p:nvSpPr>
        <p:spPr>
          <a:xfrm>
            <a:off x="8735548" y="5117404"/>
            <a:ext cx="799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rgbClr val="207AB6"/>
                </a:solidFill>
                <a:latin typeface="Unistra A" panose="02000503030000020000" pitchFamily="2" charset="0"/>
              </a:rPr>
              <a:t>Synthèse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67AAB2-6BAC-4F28-A58D-6A23C7B3CAC3}"/>
              </a:ext>
            </a:extLst>
          </p:cNvPr>
          <p:cNvSpPr txBox="1"/>
          <p:nvPr/>
        </p:nvSpPr>
        <p:spPr>
          <a:xfrm>
            <a:off x="8735548" y="2932206"/>
            <a:ext cx="7055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207AB6"/>
                </a:solidFill>
                <a:latin typeface="Unistra C" panose="02000503030000020000" pitchFamily="2" charset="0"/>
              </a:rPr>
              <a:t>Programme de l’atelier </a:t>
            </a:r>
          </a:p>
        </p:txBody>
      </p:sp>
    </p:spTree>
    <p:extLst>
      <p:ext uri="{BB962C8B-B14F-4D97-AF65-F5344CB8AC3E}">
        <p14:creationId xmlns:p14="http://schemas.microsoft.com/office/powerpoint/2010/main" val="4709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3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8066215" y="0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1. INTRODUCTION</a:t>
            </a: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B3EF0C6-0392-471D-A730-750438E3B13A}"/>
              </a:ext>
            </a:extLst>
          </p:cNvPr>
          <p:cNvSpPr/>
          <p:nvPr/>
        </p:nvSpPr>
        <p:spPr>
          <a:xfrm flipV="1">
            <a:off x="13392150" y="2220345"/>
            <a:ext cx="4895850" cy="8066655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66FD76C8-AF47-41CA-A5F9-5CEFCC87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15" y="7301457"/>
            <a:ext cx="1128279" cy="11282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C07E11A-6112-4891-B25F-821B2DA0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157" y="8652109"/>
            <a:ext cx="3141532" cy="7225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D0C75C-317F-4F5A-BE07-5F7743AB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8824" y="7047323"/>
            <a:ext cx="3845919" cy="22605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7434611-0351-2951-CE1E-216626137B49}"/>
              </a:ext>
            </a:extLst>
          </p:cNvPr>
          <p:cNvSpPr txBox="1"/>
          <p:nvPr/>
        </p:nvSpPr>
        <p:spPr>
          <a:xfrm>
            <a:off x="1696414" y="1705211"/>
            <a:ext cx="6718506" cy="6280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207AB6"/>
                </a:solidFill>
                <a:latin typeface="Unistra C" panose="02000503030000020000" pitchFamily="2" charset="0"/>
              </a:rPr>
              <a:t>Groupe </a:t>
            </a:r>
            <a:r>
              <a:rPr lang="fr-FR" sz="32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Workshops</a:t>
            </a:r>
            <a:endParaRPr lang="fr-FR" b="1" dirty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 dirty="0">
                <a:solidFill>
                  <a:srgbClr val="207AB6"/>
                </a:solidFill>
                <a:latin typeface="Unistra C" panose="02000503030000020000" pitchFamily="2" charset="0"/>
              </a:rPr>
              <a:t>Responsable du groupe 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: Christian Jacques (Faculté des langues</a:t>
            </a:r>
            <a:r>
              <a:rPr lang="fr-FR" sz="2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endParaRPr lang="fr-FR" sz="2200" dirty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 dirty="0">
                <a:solidFill>
                  <a:srgbClr val="207AB6"/>
                </a:solidFill>
                <a:latin typeface="Unistra C" panose="02000503030000020000" pitchFamily="2" charset="0"/>
              </a:rPr>
              <a:t>Membres du groupe du travail </a:t>
            </a:r>
            <a:r>
              <a:rPr lang="fr-FR" sz="2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: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Araf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Meriem (Faculté des langues)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Archambault Michèle (</a:t>
            </a: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Inspé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Bouvel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Adrien (Faculté de droit)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Gounelle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Rémi (Faculté de théologie protestante)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Keith Pierre (Faculté de théologie catholique)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Khemkhem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Samira (ITIRI)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Lanéry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Marie (IDIP)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Lipson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David (Faculté des langues)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Maillier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Carole (SFC)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Saadaoui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</a:t>
            </a: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Jamel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(Faculté des sciences économiques et de gestion</a:t>
            </a:r>
            <a:r>
              <a:rPr lang="fr-FR" sz="2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)</a:t>
            </a:r>
            <a:endParaRPr lang="fr-FR" sz="2200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2082A0-67ED-1383-807E-A1FBDD287010}"/>
              </a:ext>
            </a:extLst>
          </p:cNvPr>
          <p:cNvSpPr txBox="1"/>
          <p:nvPr/>
        </p:nvSpPr>
        <p:spPr>
          <a:xfrm>
            <a:off x="8896408" y="1705211"/>
            <a:ext cx="5279160" cy="699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207AB6"/>
                </a:solidFill>
                <a:effectLst/>
                <a:latin typeface="Unistra C" panose="02000503030000020000" pitchFamily="2" charset="0"/>
              </a:rPr>
              <a:t>Groupe </a:t>
            </a:r>
            <a:r>
              <a:rPr lang="fr-FR" sz="3200" b="1" dirty="0" smtClean="0">
                <a:solidFill>
                  <a:srgbClr val="207AB6"/>
                </a:solidFill>
                <a:effectLst/>
                <a:latin typeface="Unistra C" panose="02000503030000020000" pitchFamily="2" charset="0"/>
              </a:rPr>
              <a:t>Réseau </a:t>
            </a:r>
            <a:r>
              <a:rPr lang="fr-FR" sz="3200" b="1" dirty="0" err="1" smtClean="0">
                <a:solidFill>
                  <a:srgbClr val="207AB6"/>
                </a:solidFill>
                <a:effectLst/>
                <a:latin typeface="Unistra C" panose="02000503030000020000" pitchFamily="2" charset="0"/>
              </a:rPr>
              <a:t>EàD</a:t>
            </a:r>
            <a:r>
              <a:rPr lang="fr-FR" sz="3200" b="1" dirty="0" smtClean="0">
                <a:solidFill>
                  <a:srgbClr val="207AB6"/>
                </a:solidFill>
                <a:effectLst/>
                <a:latin typeface="Unistra C" panose="02000503030000020000" pitchFamily="2" charset="0"/>
              </a:rPr>
              <a:t> </a:t>
            </a:r>
            <a:r>
              <a:rPr lang="fr-FR" sz="3200" b="1" dirty="0" err="1" smtClean="0">
                <a:solidFill>
                  <a:srgbClr val="207AB6"/>
                </a:solidFill>
                <a:effectLst/>
                <a:latin typeface="Unistra C" panose="02000503030000020000" pitchFamily="2" charset="0"/>
              </a:rPr>
              <a:t>Unistra</a:t>
            </a:r>
            <a:endParaRPr lang="fr-FR" sz="3200" b="1" dirty="0" smtClean="0">
              <a:solidFill>
                <a:srgbClr val="207AB6"/>
              </a:solidFill>
              <a:effectLst/>
              <a:latin typeface="Unistra C" panose="02000503030000020000" pitchFamily="2" charset="0"/>
            </a:endParaRP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 dirty="0">
                <a:solidFill>
                  <a:srgbClr val="207AB6"/>
                </a:solidFill>
                <a:latin typeface="Unistra C" panose="02000503030000020000" pitchFamily="2" charset="0"/>
              </a:rPr>
              <a:t>Responsable du groupe 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: Christian Jacques (Faculté des langues</a:t>
            </a:r>
            <a:r>
              <a:rPr lang="fr-FR" sz="2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endParaRPr lang="fr-FR" sz="2200" dirty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 dirty="0">
                <a:solidFill>
                  <a:srgbClr val="207AB6"/>
                </a:solidFill>
                <a:latin typeface="Unistra C" panose="02000503030000020000" pitchFamily="2" charset="0"/>
              </a:rPr>
              <a:t>Membres du groupe du travail </a:t>
            </a:r>
            <a:r>
              <a:rPr lang="fr-FR" sz="2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: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Araf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Meriem (Faculté des langues)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Archambault Michèle (</a:t>
            </a: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Inspé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Keith Pierre (Faculté de théologie catholique)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Kennel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Sophie (IDIP)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Khemkhem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Samira (ITIRI)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Lanéry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Marie (IDIP)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Lipson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David (Faculté des langues)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Maillier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Carole (SFC)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Morisson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Olivier (</a:t>
            </a: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DNum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)</a:t>
            </a:r>
          </a:p>
          <a:p>
            <a:pPr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Saadaoui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</a:t>
            </a:r>
            <a:r>
              <a:rPr lang="fr-FR" sz="2200" dirty="0" err="1">
                <a:solidFill>
                  <a:srgbClr val="207AB6"/>
                </a:solidFill>
                <a:latin typeface="Unistra C" panose="02000503030000020000" pitchFamily="2" charset="0"/>
              </a:rPr>
              <a:t>Jamel</a:t>
            </a:r>
            <a:r>
              <a:rPr lang="fr-FR" sz="2200" dirty="0">
                <a:solidFill>
                  <a:srgbClr val="207AB6"/>
                </a:solidFill>
                <a:latin typeface="Unistra C" panose="02000503030000020000" pitchFamily="2" charset="0"/>
              </a:rPr>
              <a:t> (Faculté des sciences économiques et de gestion</a:t>
            </a:r>
            <a:r>
              <a:rPr lang="fr-FR" sz="2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)</a:t>
            </a:r>
            <a:endParaRPr lang="fr-FR" sz="2200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4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6719455" y="4614289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2 . 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ÉCHANGES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B3EF0C6-0392-471D-A730-750438E3B13A}"/>
              </a:ext>
            </a:extLst>
          </p:cNvPr>
          <p:cNvSpPr/>
          <p:nvPr/>
        </p:nvSpPr>
        <p:spPr>
          <a:xfrm flipV="1">
            <a:off x="13392150" y="2220345"/>
            <a:ext cx="4895850" cy="8066655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66FD76C8-AF47-41CA-A5F9-5CEFCC87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15" y="7301457"/>
            <a:ext cx="1128279" cy="11282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C07E11A-6112-4891-B25F-821B2DA0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157" y="8652109"/>
            <a:ext cx="3141532" cy="7225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D0C75C-317F-4F5A-BE07-5F7743AB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8824" y="7047323"/>
            <a:ext cx="3845919" cy="22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5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8431306" y="0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2. É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CHANGES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6309A8C-EC03-7EC1-DAB2-08F05096AC3A}"/>
              </a:ext>
            </a:extLst>
          </p:cNvPr>
          <p:cNvSpPr txBox="1"/>
          <p:nvPr/>
        </p:nvSpPr>
        <p:spPr>
          <a:xfrm>
            <a:off x="1360968" y="3623095"/>
            <a:ext cx="156415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spc="300" dirty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Comment </a:t>
            </a:r>
            <a:r>
              <a:rPr lang="en-US" sz="3200" b="1" spc="300" dirty="0" err="1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imagineriez-vous</a:t>
            </a:r>
            <a:r>
              <a:rPr lang="en-US" sz="3200" b="1" spc="300" dirty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 </a:t>
            </a:r>
            <a:r>
              <a:rPr lang="en-US" sz="3200" b="1" spc="300" dirty="0" err="1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une</a:t>
            </a:r>
            <a:r>
              <a:rPr lang="en-US" sz="3200" b="1" spc="300" dirty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 </a:t>
            </a:r>
            <a:r>
              <a:rPr lang="en-US" sz="3200" b="1" spc="300" dirty="0" err="1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communauté</a:t>
            </a:r>
            <a:r>
              <a:rPr lang="en-US" sz="3200" b="1" spc="300" dirty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 </a:t>
            </a:r>
            <a:r>
              <a:rPr lang="en-US" sz="3200" b="1" spc="300" dirty="0" err="1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autour</a:t>
            </a:r>
            <a:r>
              <a:rPr lang="en-US" sz="3200" b="1" spc="300" dirty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 des pratiques de </a:t>
            </a:r>
            <a:r>
              <a:rPr lang="en-US" sz="3200" b="1" spc="300" dirty="0" err="1" smtClean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l’EàD</a:t>
            </a:r>
            <a:r>
              <a:rPr lang="en-US" sz="3200" b="1" spc="300" dirty="0" smtClean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 ?</a:t>
            </a:r>
            <a:endParaRPr lang="en-US" sz="3200" b="1" spc="300" dirty="0"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  <a:p>
            <a:endParaRPr lang="en-US" sz="3200" b="1" spc="300" dirty="0"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spc="300" dirty="0" err="1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Qu’en</a:t>
            </a:r>
            <a:r>
              <a:rPr lang="en-US" sz="3200" b="1" spc="300" dirty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 </a:t>
            </a:r>
            <a:r>
              <a:rPr lang="en-US" sz="3200" b="1" spc="300" dirty="0" err="1" smtClean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attendez-vous</a:t>
            </a:r>
            <a:r>
              <a:rPr lang="en-US" sz="3200" b="1" spc="300" dirty="0" smtClean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 ? </a:t>
            </a:r>
            <a:r>
              <a:rPr lang="en-US" sz="3200" b="1" spc="300" dirty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Et comment faire vivre </a:t>
            </a:r>
            <a:r>
              <a:rPr lang="en-US" sz="3200" b="1" spc="300" dirty="0" err="1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cette</a:t>
            </a:r>
            <a:r>
              <a:rPr lang="en-US" sz="3200" b="1" spc="300" dirty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 </a:t>
            </a:r>
            <a:r>
              <a:rPr lang="en-US" sz="3200" b="1" spc="300" dirty="0" err="1" smtClean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communauté</a:t>
            </a:r>
            <a:r>
              <a:rPr lang="en-US" sz="3200" b="1" spc="300" dirty="0" smtClean="0"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 ? </a:t>
            </a:r>
            <a:endParaRPr lang="en-US" sz="3200" b="1" spc="300" dirty="0"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  <a:p>
            <a:endParaRPr lang="en-US" sz="3200" spc="300" dirty="0"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  <a:p>
            <a:endParaRPr lang="en-US" sz="3200" b="1" spc="300" dirty="0"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6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6379821" y="4614289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3. 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SYNTHÈSE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B3EF0C6-0392-471D-A730-750438E3B13A}"/>
              </a:ext>
            </a:extLst>
          </p:cNvPr>
          <p:cNvSpPr/>
          <p:nvPr/>
        </p:nvSpPr>
        <p:spPr>
          <a:xfrm flipV="1">
            <a:off x="13392150" y="2220345"/>
            <a:ext cx="4895850" cy="8066655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66FD76C8-AF47-41CA-A5F9-5CEFCC87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15" y="7301457"/>
            <a:ext cx="1128279" cy="11282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C07E11A-6112-4891-B25F-821B2DA0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157" y="8652109"/>
            <a:ext cx="3141532" cy="7225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D0C75C-317F-4F5A-BE07-5F7743AB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8824" y="7047323"/>
            <a:ext cx="3845919" cy="22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7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6719455" y="4614289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 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Merci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B3EF0C6-0392-471D-A730-750438E3B13A}"/>
              </a:ext>
            </a:extLst>
          </p:cNvPr>
          <p:cNvSpPr/>
          <p:nvPr/>
        </p:nvSpPr>
        <p:spPr>
          <a:xfrm flipV="1">
            <a:off x="13392150" y="2220345"/>
            <a:ext cx="4895850" cy="8066655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66FD76C8-AF47-41CA-A5F9-5CEFCC87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15" y="7301457"/>
            <a:ext cx="1128279" cy="11282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C07E11A-6112-4891-B25F-821B2DA0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157" y="8652109"/>
            <a:ext cx="3141532" cy="7225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D0C75C-317F-4F5A-BE07-5F7743AB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8155" y="6735315"/>
            <a:ext cx="3845919" cy="22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RAMA EAD 2022 MERIEM" id="{420F2E7E-7224-40DD-9658-A26BD8D331D7}" vid="{53ED399E-5397-412E-8278-13761AC712E8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2309</TotalTime>
  <Words>272</Words>
  <Application>Microsoft Office PowerPoint</Application>
  <PresentationFormat>Personnalisé</PresentationFormat>
  <Paragraphs>55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Brill Roman</vt:lpstr>
      <vt:lpstr>Calibri</vt:lpstr>
      <vt:lpstr>Calibri Light</vt:lpstr>
      <vt:lpstr>Roboto</vt:lpstr>
      <vt:lpstr>TisaSansPro</vt:lpstr>
      <vt:lpstr>Unistra A</vt:lpstr>
      <vt:lpstr>Unistra 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ARAF Meriem</dc:creator>
  <cp:lastModifiedBy>LAMEY Damien</cp:lastModifiedBy>
  <cp:revision>121</cp:revision>
  <dcterms:created xsi:type="dcterms:W3CDTF">2022-03-06T20:02:01Z</dcterms:created>
  <dcterms:modified xsi:type="dcterms:W3CDTF">2022-09-30T08:25:13Z</dcterms:modified>
</cp:coreProperties>
</file>